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8"/>
  </p:notesMasterIdLst>
  <p:handoutMasterIdLst>
    <p:handoutMasterId r:id="rId29"/>
  </p:handoutMasterIdLst>
  <p:sldIdLst>
    <p:sldId id="256" r:id="rId5"/>
    <p:sldId id="257" r:id="rId6"/>
    <p:sldId id="258" r:id="rId7"/>
    <p:sldId id="262" r:id="rId8"/>
    <p:sldId id="265" r:id="rId9"/>
    <p:sldId id="272" r:id="rId10"/>
    <p:sldId id="274" r:id="rId11"/>
    <p:sldId id="308" r:id="rId12"/>
    <p:sldId id="273" r:id="rId13"/>
    <p:sldId id="268" r:id="rId14"/>
    <p:sldId id="287" r:id="rId15"/>
    <p:sldId id="288" r:id="rId16"/>
    <p:sldId id="289" r:id="rId17"/>
    <p:sldId id="309" r:id="rId18"/>
    <p:sldId id="299" r:id="rId19"/>
    <p:sldId id="300" r:id="rId20"/>
    <p:sldId id="301" r:id="rId21"/>
    <p:sldId id="302" r:id="rId22"/>
    <p:sldId id="303" r:id="rId23"/>
    <p:sldId id="304" r:id="rId24"/>
    <p:sldId id="305" r:id="rId25"/>
    <p:sldId id="306" r:id="rId26"/>
    <p:sldId id="27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5A061C-135F-4697-BB6F-9EE4E6B6DEE9}" v="4" dt="2023-05-22T07:22:27.8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4" autoAdjust="0"/>
    <p:restoredTop sz="72668" autoAdjust="0"/>
  </p:normalViewPr>
  <p:slideViewPr>
    <p:cSldViewPr snapToGrid="0">
      <p:cViewPr varScale="1">
        <p:scale>
          <a:sx n="120" d="100"/>
          <a:sy n="120" d="100"/>
        </p:scale>
        <p:origin x="1788" y="10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 Hing" userId="4b18ef22313c1553" providerId="LiveId" clId="{0B5A061C-135F-4697-BB6F-9EE4E6B6DEE9}"/>
    <pc:docChg chg="modSld">
      <pc:chgData name="Daniel Hing" userId="4b18ef22313c1553" providerId="LiveId" clId="{0B5A061C-135F-4697-BB6F-9EE4E6B6DEE9}" dt="2023-05-22T07:22:37.479" v="53" actId="20577"/>
      <pc:docMkLst>
        <pc:docMk/>
      </pc:docMkLst>
      <pc:sldChg chg="addSp delSp modSp mod">
        <pc:chgData name="Daniel Hing" userId="4b18ef22313c1553" providerId="LiveId" clId="{0B5A061C-135F-4697-BB6F-9EE4E6B6DEE9}" dt="2023-05-22T07:22:37.479" v="53" actId="20577"/>
        <pc:sldMkLst>
          <pc:docMk/>
          <pc:sldMk cId="2303579910" sldId="268"/>
        </pc:sldMkLst>
        <pc:spChg chg="add mod">
          <ac:chgData name="Daniel Hing" userId="4b18ef22313c1553" providerId="LiveId" clId="{0B5A061C-135F-4697-BB6F-9EE4E6B6DEE9}" dt="2023-05-22T07:22:23.442" v="47" actId="1076"/>
          <ac:spMkLst>
            <pc:docMk/>
            <pc:sldMk cId="2303579910" sldId="268"/>
            <ac:spMk id="6" creationId="{EFC16994-4CF9-2657-E1EF-8FFBE14C6396}"/>
          </ac:spMkLst>
        </pc:spChg>
        <pc:spChg chg="add mod">
          <ac:chgData name="Daniel Hing" userId="4b18ef22313c1553" providerId="LiveId" clId="{0B5A061C-135F-4697-BB6F-9EE4E6B6DEE9}" dt="2023-05-22T07:22:37.479" v="53" actId="20577"/>
          <ac:spMkLst>
            <pc:docMk/>
            <pc:sldMk cId="2303579910" sldId="268"/>
            <ac:spMk id="7" creationId="{1DC41DE5-7754-6077-F961-C5E325FDEAC8}"/>
          </ac:spMkLst>
        </pc:spChg>
        <pc:spChg chg="add del mod">
          <ac:chgData name="Daniel Hing" userId="4b18ef22313c1553" providerId="LiveId" clId="{0B5A061C-135F-4697-BB6F-9EE4E6B6DEE9}" dt="2023-05-22T07:22:27.875" v="50"/>
          <ac:spMkLst>
            <pc:docMk/>
            <pc:sldMk cId="2303579910" sldId="268"/>
            <ac:spMk id="8" creationId="{32A66D41-F6D0-E0A4-43E5-C1D0237D4DB8}"/>
          </ac:spMkLst>
        </pc:spChg>
        <pc:picChg chg="mod">
          <ac:chgData name="Daniel Hing" userId="4b18ef22313c1553" providerId="LiveId" clId="{0B5A061C-135F-4697-BB6F-9EE4E6B6DEE9}" dt="2023-05-22T07:22:18.101" v="45" actId="1076"/>
          <ac:picMkLst>
            <pc:docMk/>
            <pc:sldMk cId="2303579910" sldId="268"/>
            <ac:picMk id="4" creationId="{B8316D02-186E-AE37-A82F-F763B5A49F5B}"/>
          </ac:picMkLst>
        </pc:picChg>
        <pc:picChg chg="add mod">
          <ac:chgData name="Daniel Hing" userId="4b18ef22313c1553" providerId="LiveId" clId="{0B5A061C-135F-4697-BB6F-9EE4E6B6DEE9}" dt="2023-05-22T07:22:19.679" v="46" actId="1076"/>
          <ac:picMkLst>
            <pc:docMk/>
            <pc:sldMk cId="2303579910" sldId="268"/>
            <ac:picMk id="5" creationId="{C6AE7369-556D-80DE-99C5-7CE32B76DD28}"/>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5/22/2023</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jpeg>
</file>

<file path=ppt/media/image2.sv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gif>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5/22/2023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pokemon.com/us/play-pokemon/leaderboards/tcg-master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matthewproctor.com/"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matthewproctor.co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Hi everyone, this is Greg, Josh and my presentation on Electric Vehicle Adoption in Australia</a:t>
            </a:r>
          </a:p>
          <a:p>
            <a:endParaRPr lang="en-AU" dirty="0"/>
          </a:p>
        </p:txBody>
      </p:sp>
      <p:sp>
        <p:nvSpPr>
          <p:cNvPr id="4" name="Slide Number Placeholder 3"/>
          <p:cNvSpPr>
            <a:spLocks noGrp="1"/>
          </p:cNvSpPr>
          <p:nvPr>
            <p:ph type="sldNum" sz="quarter" idx="5"/>
          </p:nvPr>
        </p:nvSpPr>
        <p:spPr/>
        <p:txBody>
          <a:bodyPr/>
          <a:lstStyle/>
          <a:p>
            <a:fld id="{22289C57-55D7-40A4-A101-E74FAC7A092B}" type="slidenum">
              <a:rPr lang="en-US" smtClean="0"/>
              <a:t>1</a:t>
            </a:fld>
            <a:endParaRPr lang="en-US" dirty="0"/>
          </a:p>
        </p:txBody>
      </p:sp>
    </p:spTree>
    <p:extLst>
      <p:ext uri="{BB962C8B-B14F-4D97-AF65-F5344CB8AC3E}">
        <p14:creationId xmlns:p14="http://schemas.microsoft.com/office/powerpoint/2010/main" val="4224416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And here it is!</a:t>
            </a:r>
          </a:p>
        </p:txBody>
      </p:sp>
      <p:sp>
        <p:nvSpPr>
          <p:cNvPr id="4" name="Slide Number Placeholder 3"/>
          <p:cNvSpPr>
            <a:spLocks noGrp="1"/>
          </p:cNvSpPr>
          <p:nvPr>
            <p:ph type="sldNum" sz="quarter" idx="5"/>
          </p:nvPr>
        </p:nvSpPr>
        <p:spPr/>
        <p:txBody>
          <a:bodyPr/>
          <a:lstStyle/>
          <a:p>
            <a:fld id="{22289C57-55D7-40A4-A101-E74FAC7A092B}" type="slidenum">
              <a:rPr lang="en-US" smtClean="0"/>
              <a:t>10</a:t>
            </a:fld>
            <a:endParaRPr lang="en-US" dirty="0"/>
          </a:p>
        </p:txBody>
      </p:sp>
    </p:spTree>
    <p:extLst>
      <p:ext uri="{BB962C8B-B14F-4D97-AF65-F5344CB8AC3E}">
        <p14:creationId xmlns:p14="http://schemas.microsoft.com/office/powerpoint/2010/main" val="833772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Now you may notice that the line of best fit does show a positive gradient across the dataset. However our R value is fairly low. When our data gave us this output we investigated potential causes. As our dataset included all postcodes in Australia, we realised it featured thousands of uninhabited or very sparsely inhabited postcodes. Due to the nature of EVs requiring locally built infrastructure (such as charging stations, distributors, maintenance facilities) we realised that in some areas it’s simply not feasible to utilise EVs in low population areas. So we applied 2 filters to our database. One of which utilised the data from matthewproctor.com to apply a filter for Metro or Rural postcodes and secondly to remove all datapoints with populations below 5000 vehicles. </a:t>
            </a:r>
          </a:p>
        </p:txBody>
      </p:sp>
      <p:sp>
        <p:nvSpPr>
          <p:cNvPr id="4" name="Slide Number Placeholder 3"/>
          <p:cNvSpPr>
            <a:spLocks noGrp="1"/>
          </p:cNvSpPr>
          <p:nvPr>
            <p:ph type="sldNum" sz="quarter" idx="5"/>
          </p:nvPr>
        </p:nvSpPr>
        <p:spPr/>
        <p:txBody>
          <a:bodyPr/>
          <a:lstStyle/>
          <a:p>
            <a:fld id="{22289C57-55D7-40A4-A101-E74FAC7A092B}" type="slidenum">
              <a:rPr lang="en-US" smtClean="0"/>
              <a:t>11</a:t>
            </a:fld>
            <a:endParaRPr lang="en-US" dirty="0"/>
          </a:p>
        </p:txBody>
      </p:sp>
    </p:spTree>
    <p:extLst>
      <p:ext uri="{BB962C8B-B14F-4D97-AF65-F5344CB8AC3E}">
        <p14:creationId xmlns:p14="http://schemas.microsoft.com/office/powerpoint/2010/main" val="35222340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AU" dirty="0"/>
              <a:t>So this is the result of applying our filters to the dataset. </a:t>
            </a:r>
            <a:endParaRPr lang="en-US" dirty="0"/>
          </a:p>
          <a:p>
            <a:pPr marL="0" indent="0">
              <a:buFont typeface="Arial" panose="020B0604020202020204" pitchFamily="34" charset="0"/>
              <a:buNone/>
            </a:pPr>
            <a:r>
              <a:rPr lang="en-US" dirty="0"/>
              <a:t>To get an idea of how many data points are removed when filters are applied we had</a:t>
            </a:r>
          </a:p>
          <a:p>
            <a:pPr marL="285750" indent="-285750">
              <a:buFont typeface="Arial" panose="020B0604020202020204" pitchFamily="34" charset="0"/>
              <a:buChar char="•"/>
            </a:pPr>
            <a:r>
              <a:rPr lang="en-US" dirty="0"/>
              <a:t>Combined = 2633 data points</a:t>
            </a:r>
          </a:p>
          <a:p>
            <a:pPr marL="285750" indent="-285750">
              <a:buFont typeface="Arial" panose="020B0604020202020204" pitchFamily="34" charset="0"/>
              <a:buChar char="•"/>
            </a:pPr>
            <a:r>
              <a:rPr lang="en-US" dirty="0"/>
              <a:t>Rural &gt; 5000 = 604 data points</a:t>
            </a:r>
          </a:p>
          <a:p>
            <a:pPr marL="285750" indent="-285750">
              <a:buFont typeface="Arial" panose="020B0604020202020204" pitchFamily="34" charset="0"/>
              <a:buChar char="•"/>
            </a:pPr>
            <a:r>
              <a:rPr lang="en-US" dirty="0"/>
              <a:t>Metro &gt;5000 = 344 data points</a:t>
            </a:r>
          </a:p>
          <a:p>
            <a:r>
              <a:rPr lang="en-AU" dirty="0"/>
              <a:t>As you can see, in comparison to the “All Postcodes” graph, our newly created plots feature a much stronger correlation, with an R-value of 0.629 for metro areas and an R-value of 0.672 for rural. This showed that there was in fact a considerable correlation between education and adoption of electric vehicles. We were also somewhat surprised to find that within populated postcodes rural areas actually exhibited a stronger correlation to electric vehicle adoption than in metro areas. Although it is noted this doesn’t mean a higher usage rate of electric vehicles in rural areas.</a:t>
            </a:r>
          </a:p>
        </p:txBody>
      </p:sp>
      <p:sp>
        <p:nvSpPr>
          <p:cNvPr id="4" name="Slide Number Placeholder 3"/>
          <p:cNvSpPr>
            <a:spLocks noGrp="1"/>
          </p:cNvSpPr>
          <p:nvPr>
            <p:ph type="sldNum" sz="quarter" idx="5"/>
          </p:nvPr>
        </p:nvSpPr>
        <p:spPr/>
        <p:txBody>
          <a:bodyPr/>
          <a:lstStyle/>
          <a:p>
            <a:fld id="{22289C57-55D7-40A4-A101-E74FAC7A092B}" type="slidenum">
              <a:rPr lang="en-US" smtClean="0"/>
              <a:t>12</a:t>
            </a:fld>
            <a:endParaRPr lang="en-US" dirty="0"/>
          </a:p>
        </p:txBody>
      </p:sp>
    </p:spTree>
    <p:extLst>
      <p:ext uri="{BB962C8B-B14F-4D97-AF65-F5344CB8AC3E}">
        <p14:creationId xmlns:p14="http://schemas.microsoft.com/office/powerpoint/2010/main" val="41893262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When we filtered for data despite removing a lot of empty postcodes we also found that it removed the 4 highest percentage EV using postcodes too. We did a deeper investigation into each of these outliers to learn more about the ones that got filtered out. We found a unique case in the postcode with the highest adoption rates in Australia. North Laverton, Victoria is the location of what used to be Toyota’s Australian manufacturing plant. It seems that the local postcode was part of a pilot program that involved distribution of Toyota’s Mirai sedans, and investment into local EV supporting infrastructure. Currently the defunct manufacturing plant is now a refuelling facility. We cannot directly link our EV numbers to individuals or their purchase history but we found it reasonable to conclude that this anomaly was due to extenuating circumstances.</a:t>
            </a:r>
          </a:p>
          <a:p>
            <a:endParaRPr lang="en-AU" dirty="0"/>
          </a:p>
          <a:p>
            <a:r>
              <a:rPr lang="en-AU" dirty="0"/>
              <a:t>The suburb of Minnivale, WA has a high percentage but also a very low population count so we felt that a 9.68% adoption rate which in reality was 2-3 households was statistically insignificant.  We felt similarly about Newcastle in NSW with a population of 157 vehicles although this data is closer to the national average.</a:t>
            </a:r>
          </a:p>
          <a:p>
            <a:endParaRPr lang="en-AU" dirty="0"/>
          </a:p>
          <a:p>
            <a:r>
              <a:rPr lang="en-AU" dirty="0"/>
              <a:t>We also noted that the 4</a:t>
            </a:r>
            <a:r>
              <a:rPr lang="en-AU" baseline="30000" dirty="0"/>
              <a:t>th</a:t>
            </a:r>
            <a:r>
              <a:rPr lang="en-AU" dirty="0"/>
              <a:t> highest data point lost was Fyshwick, which unfortunately was cut as we felt it represented a strong datapoint for the purposes of the study, however a cut off was necessary and exceptions shouldn’t be made to maintain the integrity of the dataset.</a:t>
            </a:r>
          </a:p>
        </p:txBody>
      </p:sp>
      <p:sp>
        <p:nvSpPr>
          <p:cNvPr id="4" name="Slide Number Placeholder 3"/>
          <p:cNvSpPr>
            <a:spLocks noGrp="1"/>
          </p:cNvSpPr>
          <p:nvPr>
            <p:ph type="sldNum" sz="quarter" idx="5"/>
          </p:nvPr>
        </p:nvSpPr>
        <p:spPr/>
        <p:txBody>
          <a:bodyPr/>
          <a:lstStyle/>
          <a:p>
            <a:fld id="{22289C57-55D7-40A4-A101-E74FAC7A092B}" type="slidenum">
              <a:rPr lang="en-US" smtClean="0"/>
              <a:t>13</a:t>
            </a:fld>
            <a:endParaRPr lang="en-US" dirty="0"/>
          </a:p>
        </p:txBody>
      </p:sp>
    </p:spTree>
    <p:extLst>
      <p:ext uri="{BB962C8B-B14F-4D97-AF65-F5344CB8AC3E}">
        <p14:creationId xmlns:p14="http://schemas.microsoft.com/office/powerpoint/2010/main" val="35252461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AU" dirty="0"/>
              <a:t>So this is the result of applying our filters to the dataset. </a:t>
            </a:r>
            <a:endParaRPr lang="en-US" dirty="0"/>
          </a:p>
          <a:p>
            <a:pPr marL="0" indent="0">
              <a:buFont typeface="Arial" panose="020B0604020202020204" pitchFamily="34" charset="0"/>
              <a:buNone/>
            </a:pPr>
            <a:r>
              <a:rPr lang="en-US" dirty="0"/>
              <a:t>To get an idea of how many data points are removed when filters are applied we had</a:t>
            </a:r>
          </a:p>
          <a:p>
            <a:pPr marL="285750" indent="-285750">
              <a:buFont typeface="Arial" panose="020B0604020202020204" pitchFamily="34" charset="0"/>
              <a:buChar char="•"/>
            </a:pPr>
            <a:r>
              <a:rPr lang="en-US" dirty="0"/>
              <a:t>Combined = 2633 data points</a:t>
            </a:r>
          </a:p>
          <a:p>
            <a:pPr marL="285750" indent="-285750">
              <a:buFont typeface="Arial" panose="020B0604020202020204" pitchFamily="34" charset="0"/>
              <a:buChar char="•"/>
            </a:pPr>
            <a:r>
              <a:rPr lang="en-US" dirty="0"/>
              <a:t>Rural &gt; 5000 = 604 data points</a:t>
            </a:r>
          </a:p>
          <a:p>
            <a:pPr marL="285750" indent="-285750">
              <a:buFont typeface="Arial" panose="020B0604020202020204" pitchFamily="34" charset="0"/>
              <a:buChar char="•"/>
            </a:pPr>
            <a:r>
              <a:rPr lang="en-US" dirty="0"/>
              <a:t>Metro &gt;5000 = 344 data points</a:t>
            </a:r>
          </a:p>
          <a:p>
            <a:r>
              <a:rPr lang="en-AU" dirty="0"/>
              <a:t>As you can see, in comparison to the “All Postcodes” graph, our newly created plots feature a much stronger correlation, with an R-value of 0.629 for metro areas and an R-value of 0.672 for rural. This showed that there was in fact a considerable correlation between education and adoption of electric vehicles. We were also somewhat surprised to find that within populated postcodes rural areas actually exhibited a stronger correlation to electric vehicle adoption than in metro areas. Although it is noted this doesn’t mean a higher usage rate of electric vehicles in rural areas.</a:t>
            </a:r>
          </a:p>
        </p:txBody>
      </p:sp>
      <p:sp>
        <p:nvSpPr>
          <p:cNvPr id="4" name="Slide Number Placeholder 3"/>
          <p:cNvSpPr>
            <a:spLocks noGrp="1"/>
          </p:cNvSpPr>
          <p:nvPr>
            <p:ph type="sldNum" sz="quarter" idx="5"/>
          </p:nvPr>
        </p:nvSpPr>
        <p:spPr/>
        <p:txBody>
          <a:bodyPr/>
          <a:lstStyle/>
          <a:p>
            <a:fld id="{22289C57-55D7-40A4-A101-E74FAC7A092B}" type="slidenum">
              <a:rPr lang="en-US" smtClean="0"/>
              <a:t>14</a:t>
            </a:fld>
            <a:endParaRPr lang="en-US" dirty="0"/>
          </a:p>
        </p:txBody>
      </p:sp>
    </p:spTree>
    <p:extLst>
      <p:ext uri="{BB962C8B-B14F-4D97-AF65-F5344CB8AC3E}">
        <p14:creationId xmlns:p14="http://schemas.microsoft.com/office/powerpoint/2010/main" val="19376163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The second part of our study revolves around  our  hypothesis that “</a:t>
            </a:r>
            <a:r>
              <a:rPr lang="en-US" dirty="0"/>
              <a:t>If a postcode has higher overall income levels then then number of electric vehicles will increase”</a:t>
            </a:r>
          </a:p>
          <a:p>
            <a:endParaRPr lang="en-AU" dirty="0"/>
          </a:p>
        </p:txBody>
      </p:sp>
      <p:sp>
        <p:nvSpPr>
          <p:cNvPr id="4" name="Slide Number Placeholder 3"/>
          <p:cNvSpPr>
            <a:spLocks noGrp="1"/>
          </p:cNvSpPr>
          <p:nvPr>
            <p:ph type="sldNum" sz="quarter" idx="5"/>
          </p:nvPr>
        </p:nvSpPr>
        <p:spPr/>
        <p:txBody>
          <a:bodyPr/>
          <a:lstStyle/>
          <a:p>
            <a:fld id="{22289C57-55D7-40A4-A101-E74FAC7A092B}" type="slidenum">
              <a:rPr lang="en-US" smtClean="0"/>
              <a:t>15</a:t>
            </a:fld>
            <a:endParaRPr lang="en-US" dirty="0"/>
          </a:p>
        </p:txBody>
      </p:sp>
    </p:spTree>
    <p:extLst>
      <p:ext uri="{BB962C8B-B14F-4D97-AF65-F5344CB8AC3E}">
        <p14:creationId xmlns:p14="http://schemas.microsoft.com/office/powerpoint/2010/main" val="14623716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Similarly to education, income comes from ABS in the form of bins with a count of residents.</a:t>
            </a:r>
          </a:p>
          <a:p>
            <a:endParaRPr lang="en-AU" dirty="0"/>
          </a:p>
          <a:p>
            <a:r>
              <a:rPr lang="en-AU" dirty="0"/>
              <a:t>Using medians a median therefore results with a large number of suburbs particularly those with fewer residents being skewed, particularly when a large number of residents answer to zero or negative incomes, which can be difficult to handle.</a:t>
            </a:r>
          </a:p>
          <a:p>
            <a:endParaRPr lang="en-AU" dirty="0"/>
          </a:p>
          <a:p>
            <a:r>
              <a:rPr lang="en-AU" dirty="0"/>
              <a:t>A similar method of using weighted values for each income bracket was used to produce an income score for each postcode.</a:t>
            </a:r>
          </a:p>
          <a:p>
            <a:endParaRPr lang="en-AU" dirty="0"/>
          </a:p>
          <a:p>
            <a:r>
              <a:rPr lang="en-AU" dirty="0"/>
              <a:t>ABS data was therefore processed to produce a percentage of how many residents fit into each income bracket, and these values were multiplied by the weighted values to output an income score.</a:t>
            </a:r>
          </a:p>
        </p:txBody>
      </p:sp>
      <p:sp>
        <p:nvSpPr>
          <p:cNvPr id="4" name="Slide Number Placeholder 3"/>
          <p:cNvSpPr>
            <a:spLocks noGrp="1"/>
          </p:cNvSpPr>
          <p:nvPr>
            <p:ph type="sldNum" sz="quarter" idx="5"/>
          </p:nvPr>
        </p:nvSpPr>
        <p:spPr/>
        <p:txBody>
          <a:bodyPr/>
          <a:lstStyle/>
          <a:p>
            <a:fld id="{22289C57-55D7-40A4-A101-E74FAC7A092B}" type="slidenum">
              <a:rPr lang="en-US" smtClean="0"/>
              <a:t>16</a:t>
            </a:fld>
            <a:endParaRPr lang="en-US" dirty="0"/>
          </a:p>
        </p:txBody>
      </p:sp>
    </p:spTree>
    <p:extLst>
      <p:ext uri="{BB962C8B-B14F-4D97-AF65-F5344CB8AC3E}">
        <p14:creationId xmlns:p14="http://schemas.microsoft.com/office/powerpoint/2010/main" val="24964978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data is in the form of weekly earnings, with the value in brackets representing annual take home income before tax.</a:t>
            </a:r>
          </a:p>
          <a:p>
            <a:endParaRPr lang="en-AU" dirty="0"/>
          </a:p>
          <a:p>
            <a:r>
              <a:rPr lang="en-AU" dirty="0"/>
              <a:t>Once an income score was produced, the table was merged with vehicle fuel type data so that they could be analysed together.</a:t>
            </a:r>
          </a:p>
          <a:p>
            <a:endParaRPr lang="en-AU" dirty="0"/>
          </a:p>
          <a:p>
            <a:endParaRPr lang="en-AU" dirty="0"/>
          </a:p>
        </p:txBody>
      </p:sp>
      <p:sp>
        <p:nvSpPr>
          <p:cNvPr id="4" name="Slide Number Placeholder 3"/>
          <p:cNvSpPr>
            <a:spLocks noGrp="1"/>
          </p:cNvSpPr>
          <p:nvPr>
            <p:ph type="sldNum" sz="quarter" idx="5"/>
          </p:nvPr>
        </p:nvSpPr>
        <p:spPr/>
        <p:txBody>
          <a:bodyPr/>
          <a:lstStyle/>
          <a:p>
            <a:fld id="{22289C57-55D7-40A4-A101-E74FAC7A092B}" type="slidenum">
              <a:rPr lang="en-US" smtClean="0"/>
              <a:t>17</a:t>
            </a:fld>
            <a:endParaRPr lang="en-US" dirty="0"/>
          </a:p>
        </p:txBody>
      </p:sp>
    </p:spTree>
    <p:extLst>
      <p:ext uri="{BB962C8B-B14F-4D97-AF65-F5344CB8AC3E}">
        <p14:creationId xmlns:p14="http://schemas.microsoft.com/office/powerpoint/2010/main" val="21300434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Once plotted, we can see that once again we are dealing with some issues relating to outliers on the y axis, as well as a large number of values sitting at zero</a:t>
            </a:r>
          </a:p>
          <a:p>
            <a:endParaRPr lang="en-AU" dirty="0"/>
          </a:p>
          <a:p>
            <a:endParaRPr lang="en-AU" dirty="0"/>
          </a:p>
          <a:p>
            <a:endParaRPr lang="en-AU" dirty="0"/>
          </a:p>
        </p:txBody>
      </p:sp>
      <p:sp>
        <p:nvSpPr>
          <p:cNvPr id="4" name="Slide Number Placeholder 3"/>
          <p:cNvSpPr>
            <a:spLocks noGrp="1"/>
          </p:cNvSpPr>
          <p:nvPr>
            <p:ph type="sldNum" sz="quarter" idx="5"/>
          </p:nvPr>
        </p:nvSpPr>
        <p:spPr/>
        <p:txBody>
          <a:bodyPr/>
          <a:lstStyle/>
          <a:p>
            <a:fld id="{22289C57-55D7-40A4-A101-E74FAC7A092B}" type="slidenum">
              <a:rPr lang="en-US" smtClean="0"/>
              <a:t>18</a:t>
            </a:fld>
            <a:endParaRPr lang="en-US" dirty="0"/>
          </a:p>
        </p:txBody>
      </p:sp>
    </p:spTree>
    <p:extLst>
      <p:ext uri="{BB962C8B-B14F-4D97-AF65-F5344CB8AC3E}">
        <p14:creationId xmlns:p14="http://schemas.microsoft.com/office/powerpoint/2010/main" val="39338973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As before, without drilling down into the data and cleaning it up, there is little to no correlation.</a:t>
            </a:r>
          </a:p>
          <a:p>
            <a:endParaRPr lang="en-AU" dirty="0"/>
          </a:p>
          <a:p>
            <a:r>
              <a:rPr lang="en-AU" dirty="0"/>
              <a:t>In order to fix this, we settled on 5000 vehicles or greater, as this tends to remove much of the “noise” from postcodes with very few vehicles, or residents.</a:t>
            </a:r>
          </a:p>
        </p:txBody>
      </p:sp>
      <p:sp>
        <p:nvSpPr>
          <p:cNvPr id="4" name="Slide Number Placeholder 3"/>
          <p:cNvSpPr>
            <a:spLocks noGrp="1"/>
          </p:cNvSpPr>
          <p:nvPr>
            <p:ph type="sldNum" sz="quarter" idx="5"/>
          </p:nvPr>
        </p:nvSpPr>
        <p:spPr/>
        <p:txBody>
          <a:bodyPr/>
          <a:lstStyle/>
          <a:p>
            <a:fld id="{22289C57-55D7-40A4-A101-E74FAC7A092B}" type="slidenum">
              <a:rPr lang="en-US" smtClean="0"/>
              <a:t>19</a:t>
            </a:fld>
            <a:endParaRPr lang="en-US" dirty="0"/>
          </a:p>
        </p:txBody>
      </p:sp>
    </p:spTree>
    <p:extLst>
      <p:ext uri="{BB962C8B-B14F-4D97-AF65-F5344CB8AC3E}">
        <p14:creationId xmlns:p14="http://schemas.microsoft.com/office/powerpoint/2010/main" val="3307701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So starting with what goals I had for this project, which was t</a:t>
            </a:r>
            <a:r>
              <a:rPr lang="en-US" dirty="0"/>
              <a:t>o build an interactable map upon which visualizes the data Championship Leaderboard presented by pokemon.com for the </a:t>
            </a:r>
            <a:r>
              <a:rPr lang="en-US" dirty="0" err="1"/>
              <a:t>Pokemon</a:t>
            </a:r>
            <a:r>
              <a:rPr lang="en-US" dirty="0"/>
              <a:t> Trading Card Game, (to see which countries are the very best that no one ever was)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endParaRPr lang="en-AU" dirty="0"/>
          </a:p>
        </p:txBody>
      </p:sp>
      <p:sp>
        <p:nvSpPr>
          <p:cNvPr id="4" name="Slide Number Placeholder 3"/>
          <p:cNvSpPr>
            <a:spLocks noGrp="1"/>
          </p:cNvSpPr>
          <p:nvPr>
            <p:ph type="sldNum" sz="quarter" idx="5"/>
          </p:nvPr>
        </p:nvSpPr>
        <p:spPr/>
        <p:txBody>
          <a:bodyPr/>
          <a:lstStyle/>
          <a:p>
            <a:fld id="{22289C57-55D7-40A4-A101-E74FAC7A092B}" type="slidenum">
              <a:rPr lang="en-US" smtClean="0"/>
              <a:t>2</a:t>
            </a:fld>
            <a:endParaRPr lang="en-US" dirty="0"/>
          </a:p>
        </p:txBody>
      </p:sp>
    </p:spTree>
    <p:extLst>
      <p:ext uri="{BB962C8B-B14F-4D97-AF65-F5344CB8AC3E}">
        <p14:creationId xmlns:p14="http://schemas.microsoft.com/office/powerpoint/2010/main" val="20273824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Interestingly when compared to education, despite the relatively high cost of electric vehicles, income has a fairly low correlation with EV’s. </a:t>
            </a:r>
          </a:p>
          <a:p>
            <a:endParaRPr lang="en-AU" dirty="0"/>
          </a:p>
          <a:p>
            <a:r>
              <a:rPr lang="en-AU" dirty="0"/>
              <a:t>And although quite low, there doesn’t appear to be much difference when comparing metro or regional areas inclination to purchasing electric vehicles. Although when looking at regional, there is a much larger proportion of postcodes with no EV’s whatsoever. </a:t>
            </a:r>
          </a:p>
          <a:p>
            <a:endParaRPr lang="en-AU" dirty="0"/>
          </a:p>
          <a:p>
            <a:r>
              <a:rPr lang="en-AU" dirty="0"/>
              <a:t>Potentially suggesting that available infrastructure may be playing a key role.</a:t>
            </a:r>
          </a:p>
        </p:txBody>
      </p:sp>
      <p:sp>
        <p:nvSpPr>
          <p:cNvPr id="4" name="Slide Number Placeholder 3"/>
          <p:cNvSpPr>
            <a:spLocks noGrp="1"/>
          </p:cNvSpPr>
          <p:nvPr>
            <p:ph type="sldNum" sz="quarter" idx="5"/>
          </p:nvPr>
        </p:nvSpPr>
        <p:spPr/>
        <p:txBody>
          <a:bodyPr/>
          <a:lstStyle/>
          <a:p>
            <a:fld id="{22289C57-55D7-40A4-A101-E74FAC7A092B}" type="slidenum">
              <a:rPr lang="en-US" smtClean="0"/>
              <a:t>20</a:t>
            </a:fld>
            <a:endParaRPr lang="en-US" dirty="0"/>
          </a:p>
        </p:txBody>
      </p:sp>
    </p:spTree>
    <p:extLst>
      <p:ext uri="{BB962C8B-B14F-4D97-AF65-F5344CB8AC3E}">
        <p14:creationId xmlns:p14="http://schemas.microsoft.com/office/powerpoint/2010/main" val="21549871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key findings from this analysis may suggest that it takes more than falling EV prices to encourage Australians to make a change to EV’s.</a:t>
            </a:r>
          </a:p>
          <a:p>
            <a:endParaRPr lang="en-AU" dirty="0"/>
          </a:p>
          <a:p>
            <a:r>
              <a:rPr lang="en-AU" dirty="0"/>
              <a:t>Education however is quite well correlated, and may suggest that people who have a better understanding of the impact of fossil fuels on the environment play more of a role in people making the change to EV’s.</a:t>
            </a:r>
          </a:p>
          <a:p>
            <a:endParaRPr lang="en-AU" dirty="0"/>
          </a:p>
          <a:p>
            <a:r>
              <a:rPr lang="en-AU" dirty="0"/>
              <a:t>It is also worth noting that as seen in the outliers such as Laverton North, having key infrastructure, manufacturing facilities and availability also play a major role.</a:t>
            </a:r>
          </a:p>
          <a:p>
            <a:endParaRPr lang="en-AU" dirty="0"/>
          </a:p>
          <a:p>
            <a:r>
              <a:rPr lang="en-AU" dirty="0"/>
              <a:t>This study only analyses income and education, however it is important to note that this is a complex issue with many variables, and as such, in order to fully understand the issue, we would need to analyse many other factors to draw a more definitive conclusion.</a:t>
            </a:r>
          </a:p>
        </p:txBody>
      </p:sp>
      <p:sp>
        <p:nvSpPr>
          <p:cNvPr id="4" name="Slide Number Placeholder 3"/>
          <p:cNvSpPr>
            <a:spLocks noGrp="1"/>
          </p:cNvSpPr>
          <p:nvPr>
            <p:ph type="sldNum" sz="quarter" idx="5"/>
          </p:nvPr>
        </p:nvSpPr>
        <p:spPr/>
        <p:txBody>
          <a:bodyPr/>
          <a:lstStyle/>
          <a:p>
            <a:fld id="{22289C57-55D7-40A4-A101-E74FAC7A092B}" type="slidenum">
              <a:rPr lang="en-US" smtClean="0"/>
              <a:t>21</a:t>
            </a:fld>
            <a:endParaRPr lang="en-US" dirty="0"/>
          </a:p>
        </p:txBody>
      </p:sp>
    </p:spTree>
    <p:extLst>
      <p:ext uri="{BB962C8B-B14F-4D97-AF65-F5344CB8AC3E}">
        <p14:creationId xmlns:p14="http://schemas.microsoft.com/office/powerpoint/2010/main" val="38045355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Thank you for (mandatorily) attending our presentation!</a:t>
            </a:r>
          </a:p>
        </p:txBody>
      </p:sp>
      <p:sp>
        <p:nvSpPr>
          <p:cNvPr id="4" name="Slide Number Placeholder 3"/>
          <p:cNvSpPr>
            <a:spLocks noGrp="1"/>
          </p:cNvSpPr>
          <p:nvPr>
            <p:ph type="sldNum" sz="quarter" idx="5"/>
          </p:nvPr>
        </p:nvSpPr>
        <p:spPr/>
        <p:txBody>
          <a:bodyPr/>
          <a:lstStyle/>
          <a:p>
            <a:fld id="{22289C57-55D7-40A4-A101-E74FAC7A092B}" type="slidenum">
              <a:rPr lang="en-US" smtClean="0"/>
              <a:t>23</a:t>
            </a:fld>
            <a:endParaRPr lang="en-US" dirty="0"/>
          </a:p>
        </p:txBody>
      </p:sp>
    </p:spTree>
    <p:extLst>
      <p:ext uri="{BB962C8B-B14F-4D97-AF65-F5344CB8AC3E}">
        <p14:creationId xmlns:p14="http://schemas.microsoft.com/office/powerpoint/2010/main" val="521745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Much like the PGA Tour or ATP for golf or tennis, </a:t>
            </a:r>
            <a:r>
              <a:rPr lang="en-US" dirty="0" err="1"/>
              <a:t>Pokemon</a:t>
            </a:r>
            <a:r>
              <a:rPr lang="en-US" dirty="0"/>
              <a:t> provides a leaderboard that provides a continually updating snapshot of championship points earned by </a:t>
            </a:r>
            <a:r>
              <a:rPr lang="en-US" dirty="0" err="1"/>
              <a:t>Pokemon</a:t>
            </a:r>
            <a:r>
              <a:rPr lang="en-US" dirty="0"/>
              <a:t> Trading Card Game Players</a:t>
            </a:r>
          </a:p>
        </p:txBody>
      </p:sp>
      <p:sp>
        <p:nvSpPr>
          <p:cNvPr id="4" name="Slide Number Placeholder 3"/>
          <p:cNvSpPr>
            <a:spLocks noGrp="1"/>
          </p:cNvSpPr>
          <p:nvPr>
            <p:ph type="sldNum" sz="quarter" idx="5"/>
          </p:nvPr>
        </p:nvSpPr>
        <p:spPr/>
        <p:txBody>
          <a:bodyPr/>
          <a:lstStyle/>
          <a:p>
            <a:fld id="{22289C57-55D7-40A4-A101-E74FAC7A092B}" type="slidenum">
              <a:rPr lang="en-US" smtClean="0"/>
              <a:t>3</a:t>
            </a:fld>
            <a:endParaRPr lang="en-US" dirty="0"/>
          </a:p>
        </p:txBody>
      </p:sp>
    </p:spTree>
    <p:extLst>
      <p:ext uri="{BB962C8B-B14F-4D97-AF65-F5344CB8AC3E}">
        <p14:creationId xmlns:p14="http://schemas.microsoft.com/office/powerpoint/2010/main" val="954468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our first section is a quick dive into the method of how we acquired the data required for our study.</a:t>
            </a:r>
          </a:p>
        </p:txBody>
      </p:sp>
      <p:sp>
        <p:nvSpPr>
          <p:cNvPr id="4" name="Slide Number Placeholder 3"/>
          <p:cNvSpPr>
            <a:spLocks noGrp="1"/>
          </p:cNvSpPr>
          <p:nvPr>
            <p:ph type="sldNum" sz="quarter" idx="5"/>
          </p:nvPr>
        </p:nvSpPr>
        <p:spPr/>
        <p:txBody>
          <a:bodyPr/>
          <a:lstStyle/>
          <a:p>
            <a:fld id="{22289C57-55D7-40A4-A101-E74FAC7A092B}" type="slidenum">
              <a:rPr lang="en-US" smtClean="0"/>
              <a:t>4</a:t>
            </a:fld>
            <a:endParaRPr lang="en-US" dirty="0"/>
          </a:p>
        </p:txBody>
      </p:sp>
    </p:spTree>
    <p:extLst>
      <p:ext uri="{BB962C8B-B14F-4D97-AF65-F5344CB8AC3E}">
        <p14:creationId xmlns:p14="http://schemas.microsoft.com/office/powerpoint/2010/main" val="12361046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t>Pokemon</a:t>
            </a:r>
            <a:r>
              <a:rPr lang="en-US" dirty="0"/>
              <a:t> provides a public facing leaderboard at </a:t>
            </a:r>
            <a:r>
              <a:rPr lang="en-US" dirty="0">
                <a:hlinkClick r:id="rId3"/>
              </a:rPr>
              <a:t>https://www.pokemon.com/us/play-pokemon/leaderboards/tcg-masters/</a:t>
            </a:r>
            <a:endParaRPr lang="en-US" dirty="0"/>
          </a:p>
          <a:p>
            <a:r>
              <a:rPr lang="en-US" dirty="0"/>
              <a:t>To acquire this data I utilized python to learn about the structure of the html. Once I learnt about the structure of the data I moved the html into added it to my resources. The usable data was a player name, a score and a country name/country code the player comes from.</a:t>
            </a:r>
          </a:p>
          <a:p>
            <a:endParaRPr lang="en-US" dirty="0"/>
          </a:p>
          <a:p>
            <a:r>
              <a:rPr lang="en-US" dirty="0"/>
              <a:t>Notably this did not provide coordinates to each country’s location</a:t>
            </a:r>
            <a:endParaRPr lang="en-US" sz="1200" dirty="0"/>
          </a:p>
        </p:txBody>
      </p:sp>
      <p:sp>
        <p:nvSpPr>
          <p:cNvPr id="4" name="Slide Number Placeholder 3"/>
          <p:cNvSpPr>
            <a:spLocks noGrp="1"/>
          </p:cNvSpPr>
          <p:nvPr>
            <p:ph type="sldNum" sz="quarter" idx="5"/>
          </p:nvPr>
        </p:nvSpPr>
        <p:spPr/>
        <p:txBody>
          <a:bodyPr/>
          <a:lstStyle/>
          <a:p>
            <a:fld id="{22289C57-55D7-40A4-A101-E74FAC7A092B}" type="slidenum">
              <a:rPr lang="en-US" smtClean="0"/>
              <a:t>5</a:t>
            </a:fld>
            <a:endParaRPr lang="en-US" dirty="0"/>
          </a:p>
        </p:txBody>
      </p:sp>
    </p:spTree>
    <p:extLst>
      <p:ext uri="{BB962C8B-B14F-4D97-AF65-F5344CB8AC3E}">
        <p14:creationId xmlns:p14="http://schemas.microsoft.com/office/powerpoint/2010/main" val="3965036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 simple request with postcodes as our rows and one of our 3 key indicators resulted in a CSV with the information almost ready for input into pandas. The data cleaning process involved the removal of header text, totals, and non personal vehicles. Then within python we removed null values from our data.</a:t>
            </a:r>
          </a:p>
          <a:p>
            <a:r>
              <a:rPr lang="en-AU" dirty="0"/>
              <a:t>Shown on the slide is the processed input we use in our project.</a:t>
            </a:r>
          </a:p>
        </p:txBody>
      </p:sp>
      <p:sp>
        <p:nvSpPr>
          <p:cNvPr id="4" name="Slide Number Placeholder 3"/>
          <p:cNvSpPr>
            <a:spLocks noGrp="1"/>
          </p:cNvSpPr>
          <p:nvPr>
            <p:ph type="sldNum" sz="quarter" idx="5"/>
          </p:nvPr>
        </p:nvSpPr>
        <p:spPr/>
        <p:txBody>
          <a:bodyPr/>
          <a:lstStyle/>
          <a:p>
            <a:fld id="{22289C57-55D7-40A4-A101-E74FAC7A092B}" type="slidenum">
              <a:rPr lang="en-US" smtClean="0"/>
              <a:t>6</a:t>
            </a:fld>
            <a:endParaRPr lang="en-US" dirty="0"/>
          </a:p>
        </p:txBody>
      </p:sp>
    </p:spTree>
    <p:extLst>
      <p:ext uri="{BB962C8B-B14F-4D97-AF65-F5344CB8AC3E}">
        <p14:creationId xmlns:p14="http://schemas.microsoft.com/office/powerpoint/2010/main" val="4238125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Also useful in our study was the website </a:t>
            </a:r>
            <a:r>
              <a:rPr lang="en-AU" dirty="0">
                <a:hlinkClick r:id="rId3"/>
              </a:rPr>
              <a:t>https://www.matthewproctor.com/</a:t>
            </a: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This is a small personal dev blog which contains multiple databases with publicly available information collated into sets.</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In a our investigations we found out that Auspost used to provide postcode data for free however it’s now a charged service. That said most of this data is still available in the public domain uncollated. Matthew Proctor collated as much of this data as possible to provide a public database</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We used this database on postcodes to make our own database more sophisticated as we can match this data to our existing ABS acquired data</a:t>
            </a:r>
          </a:p>
          <a:p>
            <a:endParaRPr lang="en-AU" dirty="0"/>
          </a:p>
        </p:txBody>
      </p:sp>
      <p:sp>
        <p:nvSpPr>
          <p:cNvPr id="4" name="Slide Number Placeholder 3"/>
          <p:cNvSpPr>
            <a:spLocks noGrp="1"/>
          </p:cNvSpPr>
          <p:nvPr>
            <p:ph type="sldNum" sz="quarter" idx="5"/>
          </p:nvPr>
        </p:nvSpPr>
        <p:spPr/>
        <p:txBody>
          <a:bodyPr/>
          <a:lstStyle/>
          <a:p>
            <a:fld id="{22289C57-55D7-40A4-A101-E74FAC7A092B}" type="slidenum">
              <a:rPr lang="en-US" smtClean="0"/>
              <a:t>7</a:t>
            </a:fld>
            <a:endParaRPr lang="en-US" dirty="0"/>
          </a:p>
        </p:txBody>
      </p:sp>
    </p:spTree>
    <p:extLst>
      <p:ext uri="{BB962C8B-B14F-4D97-AF65-F5344CB8AC3E}">
        <p14:creationId xmlns:p14="http://schemas.microsoft.com/office/powerpoint/2010/main" val="40328801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Also useful in our study was the website </a:t>
            </a:r>
            <a:r>
              <a:rPr lang="en-AU" dirty="0">
                <a:hlinkClick r:id="rId3"/>
              </a:rPr>
              <a:t>https://www.matthewproctor.com/</a:t>
            </a: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This is a small personal dev blog which contains multiple databases with publicly available information collated into sets.</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In a our investigations we found out that Auspost used to provide postcode data for free however it’s now a charged service. That said most of this data is still available in the public domain uncollated. Matthew Proctor collated as much of this data as possible to provide a public database</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We used this database on postcodes to make our own database more sophisticated as we can match this data to our existing ABS acquired data</a:t>
            </a:r>
          </a:p>
          <a:p>
            <a:endParaRPr lang="en-AU" dirty="0"/>
          </a:p>
        </p:txBody>
      </p:sp>
      <p:sp>
        <p:nvSpPr>
          <p:cNvPr id="4" name="Slide Number Placeholder 3"/>
          <p:cNvSpPr>
            <a:spLocks noGrp="1"/>
          </p:cNvSpPr>
          <p:nvPr>
            <p:ph type="sldNum" sz="quarter" idx="5"/>
          </p:nvPr>
        </p:nvSpPr>
        <p:spPr/>
        <p:txBody>
          <a:bodyPr/>
          <a:lstStyle/>
          <a:p>
            <a:fld id="{22289C57-55D7-40A4-A101-E74FAC7A092B}" type="slidenum">
              <a:rPr lang="en-US" smtClean="0"/>
              <a:t>8</a:t>
            </a:fld>
            <a:endParaRPr lang="en-US" dirty="0"/>
          </a:p>
        </p:txBody>
      </p:sp>
    </p:spTree>
    <p:extLst>
      <p:ext uri="{BB962C8B-B14F-4D97-AF65-F5344CB8AC3E}">
        <p14:creationId xmlns:p14="http://schemas.microsoft.com/office/powerpoint/2010/main" val="6286866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The first part of our study revolves around  our  hypothesis that “</a:t>
            </a:r>
            <a:r>
              <a:rPr lang="en-US" dirty="0"/>
              <a:t>If a postcode has higher overall education levels then then number of electric vehicles will increase”</a:t>
            </a:r>
          </a:p>
        </p:txBody>
      </p:sp>
      <p:sp>
        <p:nvSpPr>
          <p:cNvPr id="4" name="Slide Number Placeholder 3"/>
          <p:cNvSpPr>
            <a:spLocks noGrp="1"/>
          </p:cNvSpPr>
          <p:nvPr>
            <p:ph type="sldNum" sz="quarter" idx="5"/>
          </p:nvPr>
        </p:nvSpPr>
        <p:spPr/>
        <p:txBody>
          <a:bodyPr/>
          <a:lstStyle/>
          <a:p>
            <a:fld id="{22289C57-55D7-40A4-A101-E74FAC7A092B}" type="slidenum">
              <a:rPr lang="en-US" smtClean="0"/>
              <a:t>9</a:t>
            </a:fld>
            <a:endParaRPr lang="en-US" dirty="0"/>
          </a:p>
        </p:txBody>
      </p:sp>
    </p:spTree>
    <p:extLst>
      <p:ext uri="{BB962C8B-B14F-4D97-AF65-F5344CB8AC3E}">
        <p14:creationId xmlns:p14="http://schemas.microsoft.com/office/powerpoint/2010/main" val="7355120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Graphic 7">
            <a:extLst>
              <a:ext uri="{FF2B5EF4-FFF2-40B4-BE49-F238E27FC236}">
                <a16:creationId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786F69D-D4FA-4075-A7EC-8D31A184F630}"/>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0" name="Straight Connector 9">
              <a:extLst>
                <a:ext uri="{FF2B5EF4-FFF2-40B4-BE49-F238E27FC236}">
                  <a16:creationId xmlns:a16="http://schemas.microsoft.com/office/drawing/2014/main" id="{66988B2D-0240-4256-8268-4B9FF1E72363}"/>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11375"/>
            <a:ext cx="10515600" cy="3744913"/>
          </a:xfrm>
        </p:spPr>
        <p:txBody>
          <a:bodyPr/>
          <a:lstStyle/>
          <a:p>
            <a:r>
              <a:rPr lang="en-US" dirty="0"/>
              <a:t>Click icon to add SmartArt graphic</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dirty="0"/>
              <a:t>PRESENTATION TITLE</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dirty="0"/>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10" name="Group 9">
            <a:extLst>
              <a:ext uri="{FF2B5EF4-FFF2-40B4-BE49-F238E27FC236}">
                <a16:creationId xmlns:a16="http://schemas.microsoft.com/office/drawing/2014/main" id="{B2368EF4-1233-48C7-8DB5-75844BFCD594}"/>
              </a:ext>
              <a:ext uri="{C183D7F6-B498-43B3-948B-1728B52AA6E4}">
                <adec:decorative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PRESENTATION TITLE</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3FB726A3-DF54-47D2-8C3A-34FD43A19E8E}"/>
              </a:ext>
            </a:extLst>
          </p:cNvPr>
          <p:cNvSpPr>
            <a:spLocks noGrp="1"/>
          </p:cNvSpPr>
          <p:nvPr>
            <p:ph type="ftr" sz="quarter" idx="11"/>
          </p:nvPr>
        </p:nvSpPr>
        <p:spPr>
          <a:xfrm>
            <a:off x="2463800" y="6356350"/>
            <a:ext cx="3479800"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7" name="Group 6">
            <a:extLst>
              <a:ext uri="{FF2B5EF4-FFF2-40B4-BE49-F238E27FC236}">
                <a16:creationId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r>
              <a:rPr lang="en-US" dirty="0"/>
              <a:t>Click icon to add chart</a:t>
            </a:r>
          </a:p>
        </p:txBody>
      </p:sp>
    </p:spTree>
    <p:extLst>
      <p:ext uri="{BB962C8B-B14F-4D97-AF65-F5344CB8AC3E}">
        <p14:creationId xmlns:p14="http://schemas.microsoft.com/office/powerpoint/2010/main" val="148527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744913"/>
          </a:xfrm>
        </p:spPr>
        <p:txBody>
          <a:bodyPr/>
          <a:lstStyle/>
          <a:p>
            <a:r>
              <a:rPr lang="en-US" dirty="0"/>
              <a:t>Click icon to add table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dirty="0"/>
          </a:p>
        </p:txBody>
      </p:sp>
      <p:cxnSp>
        <p:nvCxnSpPr>
          <p:cNvPr id="9" name="Straight Connector 8">
            <a:extLst>
              <a:ext uri="{FF2B5EF4-FFF2-40B4-BE49-F238E27FC236}">
                <a16:creationId xmlns:a16="http://schemas.microsoft.com/office/drawing/2014/main" id="{BDAC7E4E-FE06-4E90-8107-6B543E5515ED}"/>
              </a:ext>
              <a:ext uri="{C183D7F6-B498-43B3-948B-1728B52AA6E4}">
                <adec:decorative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dirty="0"/>
              <a:t>Click icon to add picture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dirty="0"/>
              <a:t>Click icon to add picture</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dirty="0"/>
              <a:t>Click icon to add picture</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dirty="0"/>
              <a:t>Click icon to add picture</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4" name="Group 3">
            <a:extLst>
              <a:ext uri="{FF2B5EF4-FFF2-40B4-BE49-F238E27FC236}">
                <a16:creationId xmlns:a16="http://schemas.microsoft.com/office/drawing/2014/main" id="{73C911F2-9041-416A-B83C-F23B354E063B}"/>
              </a:ext>
              <a:ext uri="{C183D7F6-B498-43B3-948B-1728B52AA6E4}">
                <adec:decorative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7AAB93-862D-455E-9E73-3D0DAEFDEDB4}"/>
              </a:ext>
              <a:ext uri="{C183D7F6-B498-43B3-948B-1728B52AA6E4}">
                <adec:decorative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a16="http://schemas.microsoft.com/office/drawing/2014/main" id="{B0DFD584-E5CF-41EF-B51E-679CE22DDF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dirty="0"/>
              <a:t>Click icon to add picture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dirty="0"/>
              <a:t>Click icon to add picture</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32" name="Picture Placeholder 10">
            <a:extLst>
              <a:ext uri="{FF2B5EF4-FFF2-40B4-BE49-F238E27FC236}">
                <a16:creationId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dirty="0"/>
              <a:t>Click icon to add picture</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dirty="0"/>
              <a:t>Click icon to add picture</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dirty="0"/>
              <a:t>Click icon to add picture</a:t>
            </a:r>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dirty="0"/>
              <a:t>Click icon to add picture</a:t>
            </a:r>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dirty="0"/>
              <a:t>Click icon to add picture</a:t>
            </a:r>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dirty="0"/>
              <a:t>Click icon to add picture</a:t>
            </a:r>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66" r:id="rId5"/>
    <p:sldLayoutId id="2147483667" r:id="rId6"/>
    <p:sldLayoutId id="2147483654" r:id="rId7"/>
    <p:sldLayoutId id="2147483663" r:id="rId8"/>
    <p:sldLayoutId id="2147483662" r:id="rId9"/>
    <p:sldLayoutId id="2147483668" r:id="rId10"/>
    <p:sldLayoutId id="2147483652" r:id="rId11"/>
    <p:sldLayoutId id="2147483653" r:id="rId12"/>
    <p:sldLayoutId id="2147483660" r:id="rId13"/>
    <p:sldLayoutId id="2147483664" r:id="rId14"/>
    <p:sldLayoutId id="2147483665" r:id="rId15"/>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image" Target="../media/image19.jpeg"/></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36.png"/><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hyperlink" Target="https://tablebuilder.abs.gov.au/"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7.gif"/><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pokemon.com/us/play-pokemon/leaderboards/tcg-masters/"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416040" y="4434840"/>
            <a:ext cx="4941771" cy="1122202"/>
          </a:xfrm>
        </p:spPr>
        <p:txBody>
          <a:bodyPr/>
          <a:lstStyle/>
          <a:p>
            <a:r>
              <a:rPr lang="en-US" dirty="0"/>
              <a:t>Mapping the </a:t>
            </a:r>
            <a:r>
              <a:rPr lang="en-US" dirty="0" err="1"/>
              <a:t>pokemon</a:t>
            </a:r>
            <a:r>
              <a:rPr lang="en-US" dirty="0"/>
              <a:t> </a:t>
            </a:r>
            <a:r>
              <a:rPr lang="en-US" dirty="0" err="1"/>
              <a:t>tcg</a:t>
            </a:r>
            <a:r>
              <a:rPr lang="en-US" dirty="0"/>
              <a:t> leaderboard</a:t>
            </a:r>
          </a:p>
        </p:txBody>
      </p:sp>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6416041" y="5586890"/>
            <a:ext cx="4941770" cy="396660"/>
          </a:xfrm>
        </p:spPr>
        <p:txBody>
          <a:bodyPr>
            <a:normAutofit/>
          </a:bodyPr>
          <a:lstStyle/>
          <a:p>
            <a:r>
              <a:rPr lang="en-US" dirty="0"/>
              <a:t>Daniel Hing</a:t>
            </a:r>
          </a:p>
        </p:txBody>
      </p:sp>
      <p:pic>
        <p:nvPicPr>
          <p:cNvPr id="1026" name="Picture 2" descr="Play! Pokémon - Wikipedia">
            <a:extLst>
              <a:ext uri="{FF2B5EF4-FFF2-40B4-BE49-F238E27FC236}">
                <a16:creationId xmlns:a16="http://schemas.microsoft.com/office/drawing/2014/main" id="{1C24DAC7-DE94-E2C2-2541-6D0A6E7C07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86925" y="497454"/>
            <a:ext cx="26670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8316D02-186E-AE37-A82F-F763B5A49F5B}"/>
              </a:ext>
            </a:extLst>
          </p:cNvPr>
          <p:cNvPicPr>
            <a:picLocks noChangeAspect="1"/>
          </p:cNvPicPr>
          <p:nvPr/>
        </p:nvPicPr>
        <p:blipFill>
          <a:blip r:embed="rId3"/>
          <a:stretch>
            <a:fillRect/>
          </a:stretch>
        </p:blipFill>
        <p:spPr>
          <a:xfrm>
            <a:off x="6236472" y="967636"/>
            <a:ext cx="5955528" cy="3129912"/>
          </a:xfrm>
          <a:prstGeom prst="rect">
            <a:avLst/>
          </a:prstGeom>
        </p:spPr>
      </p:pic>
      <p:sp>
        <p:nvSpPr>
          <p:cNvPr id="2" name="Title 1">
            <a:extLst>
              <a:ext uri="{FF2B5EF4-FFF2-40B4-BE49-F238E27FC236}">
                <a16:creationId xmlns:a16="http://schemas.microsoft.com/office/drawing/2014/main" id="{AFC6D044-C704-4974-935B-AE3D7EFC9BC4}"/>
              </a:ext>
            </a:extLst>
          </p:cNvPr>
          <p:cNvSpPr>
            <a:spLocks noGrp="1"/>
          </p:cNvSpPr>
          <p:nvPr>
            <p:ph type="title"/>
          </p:nvPr>
        </p:nvSpPr>
        <p:spPr>
          <a:xfrm>
            <a:off x="838200" y="0"/>
            <a:ext cx="10515600" cy="1325563"/>
          </a:xfrm>
        </p:spPr>
        <p:txBody>
          <a:bodyPr/>
          <a:lstStyle/>
          <a:p>
            <a:r>
              <a:rPr lang="en-US" dirty="0"/>
              <a:t>Output for Total Player Score</a:t>
            </a:r>
          </a:p>
        </p:txBody>
      </p:sp>
      <p:pic>
        <p:nvPicPr>
          <p:cNvPr id="5" name="Picture 4">
            <a:extLst>
              <a:ext uri="{FF2B5EF4-FFF2-40B4-BE49-F238E27FC236}">
                <a16:creationId xmlns:a16="http://schemas.microsoft.com/office/drawing/2014/main" id="{C6AE7369-556D-80DE-99C5-7CE32B76DD28}"/>
              </a:ext>
            </a:extLst>
          </p:cNvPr>
          <p:cNvPicPr>
            <a:picLocks noChangeAspect="1"/>
          </p:cNvPicPr>
          <p:nvPr/>
        </p:nvPicPr>
        <p:blipFill>
          <a:blip r:embed="rId4"/>
          <a:stretch>
            <a:fillRect/>
          </a:stretch>
        </p:blipFill>
        <p:spPr>
          <a:xfrm>
            <a:off x="1" y="967636"/>
            <a:ext cx="5955528" cy="3131385"/>
          </a:xfrm>
          <a:prstGeom prst="rect">
            <a:avLst/>
          </a:prstGeom>
        </p:spPr>
      </p:pic>
      <p:sp>
        <p:nvSpPr>
          <p:cNvPr id="6" name="TextBox 5">
            <a:extLst>
              <a:ext uri="{FF2B5EF4-FFF2-40B4-BE49-F238E27FC236}">
                <a16:creationId xmlns:a16="http://schemas.microsoft.com/office/drawing/2014/main" id="{EFC16994-4CF9-2657-E1EF-8FFBE14C6396}"/>
              </a:ext>
            </a:extLst>
          </p:cNvPr>
          <p:cNvSpPr txBox="1"/>
          <p:nvPr/>
        </p:nvSpPr>
        <p:spPr>
          <a:xfrm>
            <a:off x="7577890" y="4277802"/>
            <a:ext cx="3272691" cy="369332"/>
          </a:xfrm>
          <a:prstGeom prst="rect">
            <a:avLst/>
          </a:prstGeom>
          <a:noFill/>
        </p:spPr>
        <p:txBody>
          <a:bodyPr wrap="none" rtlCol="0">
            <a:spAutoFit/>
          </a:bodyPr>
          <a:lstStyle/>
          <a:p>
            <a:r>
              <a:rPr lang="en-US" dirty="0"/>
              <a:t>Output for Player Score in 2023</a:t>
            </a:r>
            <a:endParaRPr lang="en-AU" dirty="0"/>
          </a:p>
        </p:txBody>
      </p:sp>
      <p:sp>
        <p:nvSpPr>
          <p:cNvPr id="7" name="TextBox 6">
            <a:extLst>
              <a:ext uri="{FF2B5EF4-FFF2-40B4-BE49-F238E27FC236}">
                <a16:creationId xmlns:a16="http://schemas.microsoft.com/office/drawing/2014/main" id="{1DC41DE5-7754-6077-F961-C5E325FDEAC8}"/>
              </a:ext>
            </a:extLst>
          </p:cNvPr>
          <p:cNvSpPr txBox="1"/>
          <p:nvPr/>
        </p:nvSpPr>
        <p:spPr>
          <a:xfrm>
            <a:off x="1138658" y="4277802"/>
            <a:ext cx="3272691" cy="369332"/>
          </a:xfrm>
          <a:prstGeom prst="rect">
            <a:avLst/>
          </a:prstGeom>
          <a:noFill/>
        </p:spPr>
        <p:txBody>
          <a:bodyPr wrap="none" rtlCol="0">
            <a:spAutoFit/>
          </a:bodyPr>
          <a:lstStyle/>
          <a:p>
            <a:r>
              <a:rPr lang="en-US" dirty="0"/>
              <a:t>Output for Player Score in 2020</a:t>
            </a:r>
            <a:endParaRPr lang="en-AU" dirty="0"/>
          </a:p>
        </p:txBody>
      </p:sp>
    </p:spTree>
    <p:extLst>
      <p:ext uri="{BB962C8B-B14F-4D97-AF65-F5344CB8AC3E}">
        <p14:creationId xmlns:p14="http://schemas.microsoft.com/office/powerpoint/2010/main" val="2303579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3DFE17A-EE89-F76D-6661-B2E9ACFF13BC}"/>
              </a:ext>
            </a:extLst>
          </p:cNvPr>
          <p:cNvPicPr>
            <a:picLocks noChangeAspect="1"/>
          </p:cNvPicPr>
          <p:nvPr/>
        </p:nvPicPr>
        <p:blipFill>
          <a:blip r:embed="rId3">
            <a:alphaModFix amt="20000"/>
          </a:blip>
          <a:stretch>
            <a:fillRect/>
          </a:stretch>
        </p:blipFill>
        <p:spPr>
          <a:xfrm>
            <a:off x="3068637" y="1744662"/>
            <a:ext cx="5713413" cy="4114239"/>
          </a:xfrm>
          <a:prstGeom prst="rect">
            <a:avLst/>
          </a:prstGeom>
        </p:spPr>
      </p:pic>
      <p:sp>
        <p:nvSpPr>
          <p:cNvPr id="2" name="Title 1">
            <a:extLst>
              <a:ext uri="{FF2B5EF4-FFF2-40B4-BE49-F238E27FC236}">
                <a16:creationId xmlns:a16="http://schemas.microsoft.com/office/drawing/2014/main" id="{4518FC28-E0BD-4387-B8BE-9965D1A57FF1}"/>
              </a:ext>
            </a:extLst>
          </p:cNvPr>
          <p:cNvSpPr>
            <a:spLocks noGrp="1"/>
          </p:cNvSpPr>
          <p:nvPr>
            <p:ph type="title"/>
          </p:nvPr>
        </p:nvSpPr>
        <p:spPr>
          <a:xfrm>
            <a:off x="5517906" y="317623"/>
            <a:ext cx="5111750" cy="1204912"/>
          </a:xfrm>
        </p:spPr>
        <p:txBody>
          <a:bodyPr/>
          <a:lstStyle/>
          <a:p>
            <a:r>
              <a:rPr lang="en-US" dirty="0"/>
              <a:t>Output analysis</a:t>
            </a:r>
          </a:p>
        </p:txBody>
      </p:sp>
      <p:sp>
        <p:nvSpPr>
          <p:cNvPr id="4" name="Date Placeholder 3">
            <a:extLst>
              <a:ext uri="{FF2B5EF4-FFF2-40B4-BE49-F238E27FC236}">
                <a16:creationId xmlns:a16="http://schemas.microsoft.com/office/drawing/2014/main" id="{00560550-EE65-43CE-B899-F421E74287A1}"/>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4135E32A-1A8C-43D2-9C6E-12887B4DEDFB}"/>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7C4B8313-9270-4128-8674-3A3E42B806BC}"/>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11</a:t>
            </a:fld>
            <a:endParaRPr lang="en-US" dirty="0"/>
          </a:p>
        </p:txBody>
      </p:sp>
      <p:sp>
        <p:nvSpPr>
          <p:cNvPr id="8" name="Content Placeholder 3">
            <a:extLst>
              <a:ext uri="{FF2B5EF4-FFF2-40B4-BE49-F238E27FC236}">
                <a16:creationId xmlns:a16="http://schemas.microsoft.com/office/drawing/2014/main" id="{2261E57D-5BD5-BD41-DC91-55F041114F51}"/>
              </a:ext>
            </a:extLst>
          </p:cNvPr>
          <p:cNvSpPr txBox="1">
            <a:spLocks/>
          </p:cNvSpPr>
          <p:nvPr/>
        </p:nvSpPr>
        <p:spPr>
          <a:xfrm>
            <a:off x="1619250" y="3506360"/>
            <a:ext cx="3924300" cy="199786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9" name="Text Placeholder 4">
            <a:extLst>
              <a:ext uri="{FF2B5EF4-FFF2-40B4-BE49-F238E27FC236}">
                <a16:creationId xmlns:a16="http://schemas.microsoft.com/office/drawing/2014/main" id="{1A01D91E-E831-7042-1C65-A7A1839CAE16}"/>
              </a:ext>
            </a:extLst>
          </p:cNvPr>
          <p:cNvSpPr txBox="1">
            <a:spLocks/>
          </p:cNvSpPr>
          <p:nvPr/>
        </p:nvSpPr>
        <p:spPr>
          <a:xfrm>
            <a:off x="7410172" y="2580051"/>
            <a:ext cx="3943627"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Conclusions</a:t>
            </a:r>
          </a:p>
        </p:txBody>
      </p:sp>
      <p:sp>
        <p:nvSpPr>
          <p:cNvPr id="10" name="Content Placeholder 5">
            <a:extLst>
              <a:ext uri="{FF2B5EF4-FFF2-40B4-BE49-F238E27FC236}">
                <a16:creationId xmlns:a16="http://schemas.microsoft.com/office/drawing/2014/main" id="{83FCB74D-99A8-25EA-71C4-5F75F86C47B8}"/>
              </a:ext>
            </a:extLst>
          </p:cNvPr>
          <p:cNvSpPr txBox="1">
            <a:spLocks/>
          </p:cNvSpPr>
          <p:nvPr/>
        </p:nvSpPr>
        <p:spPr>
          <a:xfrm>
            <a:off x="7410173" y="3454037"/>
            <a:ext cx="4192105" cy="2902313"/>
          </a:xfrm>
          <a:prstGeom prst="rect">
            <a:avLst/>
          </a:prstGeom>
        </p:spPr>
        <p:txBody>
          <a:bodyPr>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 lot of the data consists of many low population post codes</a:t>
            </a:r>
          </a:p>
          <a:p>
            <a:r>
              <a:rPr lang="en-US" dirty="0"/>
              <a:t>Pulled postcode info via matthewproctor.com to apply filters for rural and metro postcodes</a:t>
            </a:r>
          </a:p>
          <a:p>
            <a:r>
              <a:rPr lang="en-US" dirty="0"/>
              <a:t>Applied a filter for over 5000 vehicles</a:t>
            </a:r>
          </a:p>
          <a:p>
            <a:pPr lvl="1"/>
            <a:r>
              <a:rPr lang="en-US" dirty="0"/>
              <a:t>For postcodes below 5000 vehicles most postcodes have 0 electric vehicles, many postcodes have single digit vehicle counts. This is likely due to infrastructural issues</a:t>
            </a:r>
          </a:p>
          <a:p>
            <a:pPr lvl="1"/>
            <a:r>
              <a:rPr lang="en-US" dirty="0"/>
              <a:t>For postcodes above 10000 vehicles correlation becomes strong (r value=0.68) but we lose too many relevant data points</a:t>
            </a:r>
          </a:p>
          <a:p>
            <a:endParaRPr lang="en-US" dirty="0"/>
          </a:p>
          <a:p>
            <a:endParaRPr lang="en-US" dirty="0"/>
          </a:p>
        </p:txBody>
      </p:sp>
      <p:sp>
        <p:nvSpPr>
          <p:cNvPr id="3" name="Text Placeholder 4">
            <a:extLst>
              <a:ext uri="{FF2B5EF4-FFF2-40B4-BE49-F238E27FC236}">
                <a16:creationId xmlns:a16="http://schemas.microsoft.com/office/drawing/2014/main" id="{FCECDE44-F300-822C-E773-922F904BD977}"/>
              </a:ext>
            </a:extLst>
          </p:cNvPr>
          <p:cNvSpPr txBox="1">
            <a:spLocks/>
          </p:cNvSpPr>
          <p:nvPr/>
        </p:nvSpPr>
        <p:spPr>
          <a:xfrm>
            <a:off x="1619250" y="2682448"/>
            <a:ext cx="3943627"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Line of Best Fit</a:t>
            </a:r>
          </a:p>
        </p:txBody>
      </p:sp>
      <p:sp>
        <p:nvSpPr>
          <p:cNvPr id="12" name="Content Placeholder 5">
            <a:extLst>
              <a:ext uri="{FF2B5EF4-FFF2-40B4-BE49-F238E27FC236}">
                <a16:creationId xmlns:a16="http://schemas.microsoft.com/office/drawing/2014/main" id="{1ED65843-0066-DC2B-A30E-75AE991B7407}"/>
              </a:ext>
            </a:extLst>
          </p:cNvPr>
          <p:cNvSpPr txBox="1">
            <a:spLocks/>
          </p:cNvSpPr>
          <p:nvPr/>
        </p:nvSpPr>
        <p:spPr>
          <a:xfrm>
            <a:off x="1370772" y="3506360"/>
            <a:ext cx="4192105" cy="2902313"/>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Our line of best fit shows a positive correlation between higher levels of education and electric vehicle adaptation</a:t>
            </a:r>
          </a:p>
          <a:p>
            <a:r>
              <a:rPr lang="en-US" dirty="0"/>
              <a:t>R value of 0.259 is relatively low </a:t>
            </a:r>
          </a:p>
        </p:txBody>
      </p:sp>
    </p:spTree>
    <p:extLst>
      <p:ext uri="{BB962C8B-B14F-4D97-AF65-F5344CB8AC3E}">
        <p14:creationId xmlns:p14="http://schemas.microsoft.com/office/powerpoint/2010/main" val="21539881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644747C-2B0A-DA8A-2D7C-FB3962DA38D1}"/>
              </a:ext>
            </a:extLst>
          </p:cNvPr>
          <p:cNvPicPr>
            <a:picLocks noChangeAspect="1"/>
          </p:cNvPicPr>
          <p:nvPr/>
        </p:nvPicPr>
        <p:blipFill>
          <a:blip r:embed="rId3"/>
          <a:stretch>
            <a:fillRect/>
          </a:stretch>
        </p:blipFill>
        <p:spPr>
          <a:xfrm>
            <a:off x="0" y="231775"/>
            <a:ext cx="12192000" cy="6394450"/>
          </a:xfrm>
          <a:prstGeom prst="rect">
            <a:avLst/>
          </a:prstGeom>
        </p:spPr>
      </p:pic>
      <p:sp>
        <p:nvSpPr>
          <p:cNvPr id="2" name="Title 1">
            <a:extLst>
              <a:ext uri="{FF2B5EF4-FFF2-40B4-BE49-F238E27FC236}">
                <a16:creationId xmlns:a16="http://schemas.microsoft.com/office/drawing/2014/main" id="{AFC6D044-C704-4974-935B-AE3D7EFC9BC4}"/>
              </a:ext>
            </a:extLst>
          </p:cNvPr>
          <p:cNvSpPr>
            <a:spLocks noGrp="1"/>
          </p:cNvSpPr>
          <p:nvPr>
            <p:ph type="title"/>
          </p:nvPr>
        </p:nvSpPr>
        <p:spPr>
          <a:xfrm>
            <a:off x="838200" y="365125"/>
            <a:ext cx="10515600" cy="1325563"/>
          </a:xfrm>
        </p:spPr>
        <p:txBody>
          <a:bodyPr/>
          <a:lstStyle/>
          <a:p>
            <a:r>
              <a:rPr lang="en-US" dirty="0"/>
              <a:t>Output for Total Player Count</a:t>
            </a:r>
          </a:p>
        </p:txBody>
      </p:sp>
    </p:spTree>
    <p:extLst>
      <p:ext uri="{BB962C8B-B14F-4D97-AF65-F5344CB8AC3E}">
        <p14:creationId xmlns:p14="http://schemas.microsoft.com/office/powerpoint/2010/main" val="62917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649C-0DD3-F47A-30C7-87CB6A86B118}"/>
              </a:ext>
            </a:extLst>
          </p:cNvPr>
          <p:cNvSpPr>
            <a:spLocks noGrp="1"/>
          </p:cNvSpPr>
          <p:nvPr>
            <p:ph type="title"/>
          </p:nvPr>
        </p:nvSpPr>
        <p:spPr>
          <a:xfrm>
            <a:off x="4676774" y="136525"/>
            <a:ext cx="6696075" cy="1264383"/>
          </a:xfrm>
        </p:spPr>
        <p:txBody>
          <a:bodyPr/>
          <a:lstStyle/>
          <a:p>
            <a:r>
              <a:rPr lang="en-AU" dirty="0"/>
              <a:t>Case study </a:t>
            </a:r>
          </a:p>
        </p:txBody>
      </p:sp>
      <p:sp>
        <p:nvSpPr>
          <p:cNvPr id="7" name="TextBox 6">
            <a:extLst>
              <a:ext uri="{FF2B5EF4-FFF2-40B4-BE49-F238E27FC236}">
                <a16:creationId xmlns:a16="http://schemas.microsoft.com/office/drawing/2014/main" id="{E338506D-06F1-A7FF-98E1-84E692D5844E}"/>
              </a:ext>
            </a:extLst>
          </p:cNvPr>
          <p:cNvSpPr txBox="1"/>
          <p:nvPr/>
        </p:nvSpPr>
        <p:spPr>
          <a:xfrm>
            <a:off x="4657725" y="1457803"/>
            <a:ext cx="6696075" cy="4955203"/>
          </a:xfrm>
          <a:prstGeom prst="rect">
            <a:avLst/>
          </a:prstGeom>
          <a:noFill/>
        </p:spPr>
        <p:txBody>
          <a:bodyPr wrap="square" rtlCol="0">
            <a:spAutoFit/>
          </a:bodyPr>
          <a:lstStyle/>
          <a:p>
            <a:r>
              <a:rPr lang="en-AU" dirty="0"/>
              <a:t>Outlier dive</a:t>
            </a:r>
          </a:p>
          <a:p>
            <a:pPr marL="285750" indent="-285750">
              <a:buFont typeface="Arial" panose="020B0604020202020204" pitchFamily="34" charset="0"/>
              <a:buChar char="•"/>
            </a:pPr>
            <a:r>
              <a:rPr lang="en-AU" dirty="0"/>
              <a:t>The 4 highest EV% outliers in combined dataset are removed by the filters</a:t>
            </a:r>
          </a:p>
          <a:p>
            <a:pPr marL="742950" lvl="1" indent="-285750">
              <a:buFont typeface="Arial" panose="020B0604020202020204" pitchFamily="34" charset="0"/>
              <a:buChar char="•"/>
            </a:pPr>
            <a:r>
              <a:rPr lang="en-AU" dirty="0"/>
              <a:t>Postcode 3026-10.12% Laverton North, VIC</a:t>
            </a:r>
          </a:p>
          <a:p>
            <a:pPr marL="1200150" lvl="2" indent="-285750">
              <a:buFont typeface="Arial" panose="020B0604020202020204" pitchFamily="34" charset="0"/>
              <a:buChar char="•"/>
            </a:pPr>
            <a:r>
              <a:rPr lang="en-AU" sz="1400" dirty="0"/>
              <a:t>4600 Vehicles</a:t>
            </a:r>
          </a:p>
          <a:p>
            <a:pPr marL="1200150" lvl="2" indent="-285750">
              <a:buFont typeface="Arial" panose="020B0604020202020204" pitchFamily="34" charset="0"/>
              <a:buChar char="•"/>
            </a:pPr>
            <a:r>
              <a:rPr lang="en-AU" sz="1400" dirty="0"/>
              <a:t>Location of former Toyota manufacturing plant, now a hydrogen refuelling facility</a:t>
            </a:r>
          </a:p>
          <a:p>
            <a:pPr marL="1200150" lvl="2" indent="-285750">
              <a:buFont typeface="Arial" panose="020B0604020202020204" pitchFamily="34" charset="0"/>
              <a:buChar char="•"/>
            </a:pPr>
            <a:r>
              <a:rPr lang="en-AU" sz="1400" dirty="0"/>
              <a:t>Toyota Mirai sedans were distributed locally as part of the company’s trial program, with easy access to EV refuelling at Toyota’s nearby station</a:t>
            </a:r>
          </a:p>
          <a:p>
            <a:pPr marL="742950" lvl="1" indent="-285750">
              <a:buFont typeface="Arial" panose="020B0604020202020204" pitchFamily="34" charset="0"/>
              <a:buChar char="•"/>
            </a:pPr>
            <a:r>
              <a:rPr lang="en-AU" dirty="0"/>
              <a:t>Postcode 6462-9.68% Minnivale WA</a:t>
            </a:r>
          </a:p>
          <a:p>
            <a:pPr marL="1200150" lvl="2" indent="-285750">
              <a:buFont typeface="Arial" panose="020B0604020202020204" pitchFamily="34" charset="0"/>
              <a:buChar char="•"/>
            </a:pPr>
            <a:r>
              <a:rPr lang="en-AU" sz="1400" dirty="0"/>
              <a:t>31 Vehicles</a:t>
            </a:r>
          </a:p>
          <a:p>
            <a:pPr marL="1200150" lvl="2" indent="-285750">
              <a:buFont typeface="Arial" panose="020B0604020202020204" pitchFamily="34" charset="0"/>
              <a:buChar char="•"/>
            </a:pPr>
            <a:r>
              <a:rPr lang="en-AU" sz="1400" dirty="0"/>
              <a:t>3 Evs </a:t>
            </a:r>
          </a:p>
          <a:p>
            <a:pPr marL="742950" lvl="1" indent="-285750">
              <a:buFont typeface="Arial" panose="020B0604020202020204" pitchFamily="34" charset="0"/>
              <a:buChar char="•"/>
            </a:pPr>
            <a:r>
              <a:rPr lang="en-AU" dirty="0"/>
              <a:t>Postcode 2308-3.82% Newcastle NSW</a:t>
            </a:r>
          </a:p>
          <a:p>
            <a:pPr marL="1200150" lvl="2" indent="-285750">
              <a:buFont typeface="Arial" panose="020B0604020202020204" pitchFamily="34" charset="0"/>
              <a:buChar char="•"/>
            </a:pPr>
            <a:r>
              <a:rPr lang="en-AU" sz="1400" dirty="0"/>
              <a:t>157 Vehicles</a:t>
            </a:r>
          </a:p>
          <a:p>
            <a:pPr marL="742950" lvl="1" indent="-285750">
              <a:buFont typeface="Arial" panose="020B0604020202020204" pitchFamily="34" charset="0"/>
              <a:buChar char="•"/>
            </a:pPr>
            <a:r>
              <a:rPr lang="en-AU" dirty="0"/>
              <a:t>Postcode 2609-3.35% Fyshwick ACT</a:t>
            </a:r>
          </a:p>
          <a:p>
            <a:pPr marL="1200150" lvl="2" indent="-285750">
              <a:buFont typeface="Arial" panose="020B0604020202020204" pitchFamily="34" charset="0"/>
              <a:buChar char="•"/>
            </a:pPr>
            <a:r>
              <a:rPr lang="en-AU" sz="1400" dirty="0"/>
              <a:t>4900</a:t>
            </a:r>
          </a:p>
          <a:p>
            <a:pPr marL="1200150" lvl="2" indent="-285750">
              <a:buFont typeface="Arial" panose="020B0604020202020204" pitchFamily="34" charset="0"/>
              <a:buChar char="•"/>
            </a:pPr>
            <a:r>
              <a:rPr lang="en-AU" sz="1400" dirty="0"/>
              <a:t>Significant data point that gets dropped </a:t>
            </a:r>
          </a:p>
          <a:p>
            <a:endParaRPr lang="en-AU" dirty="0"/>
          </a:p>
          <a:p>
            <a:pPr marL="742950" lvl="1" indent="-285750">
              <a:buFont typeface="Arial" panose="020B0604020202020204" pitchFamily="34" charset="0"/>
              <a:buChar char="•"/>
            </a:pPr>
            <a:endParaRPr lang="en-AU" dirty="0"/>
          </a:p>
        </p:txBody>
      </p:sp>
      <p:pic>
        <p:nvPicPr>
          <p:cNvPr id="1026" name="Picture 2" descr="Toyota | Australian Olympic Committee">
            <a:extLst>
              <a:ext uri="{FF2B5EF4-FFF2-40B4-BE49-F238E27FC236}">
                <a16:creationId xmlns:a16="http://schemas.microsoft.com/office/drawing/2014/main" id="{555151C4-AC72-4AC6-7EF3-62FE46A21A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4025" y="1688123"/>
            <a:ext cx="2762601" cy="2347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6903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5CFDF5-4C9E-0D64-0029-A8DB130BC995}"/>
              </a:ext>
            </a:extLst>
          </p:cNvPr>
          <p:cNvPicPr>
            <a:picLocks noChangeAspect="1"/>
          </p:cNvPicPr>
          <p:nvPr/>
        </p:nvPicPr>
        <p:blipFill>
          <a:blip r:embed="rId3"/>
          <a:stretch>
            <a:fillRect/>
          </a:stretch>
        </p:blipFill>
        <p:spPr>
          <a:xfrm>
            <a:off x="0" y="214225"/>
            <a:ext cx="12192000" cy="6429549"/>
          </a:xfrm>
          <a:prstGeom prst="rect">
            <a:avLst/>
          </a:prstGeom>
        </p:spPr>
      </p:pic>
      <p:sp>
        <p:nvSpPr>
          <p:cNvPr id="2" name="Title 1">
            <a:extLst>
              <a:ext uri="{FF2B5EF4-FFF2-40B4-BE49-F238E27FC236}">
                <a16:creationId xmlns:a16="http://schemas.microsoft.com/office/drawing/2014/main" id="{AFC6D044-C704-4974-935B-AE3D7EFC9BC4}"/>
              </a:ext>
            </a:extLst>
          </p:cNvPr>
          <p:cNvSpPr>
            <a:spLocks noGrp="1"/>
          </p:cNvSpPr>
          <p:nvPr>
            <p:ph type="title"/>
          </p:nvPr>
        </p:nvSpPr>
        <p:spPr>
          <a:xfrm>
            <a:off x="838200" y="365125"/>
            <a:ext cx="10515600" cy="1325563"/>
          </a:xfrm>
        </p:spPr>
        <p:txBody>
          <a:bodyPr/>
          <a:lstStyle/>
          <a:p>
            <a:r>
              <a:rPr lang="en-US" dirty="0"/>
              <a:t>Output for Total Player Count</a:t>
            </a:r>
          </a:p>
        </p:txBody>
      </p:sp>
    </p:spTree>
    <p:extLst>
      <p:ext uri="{BB962C8B-B14F-4D97-AF65-F5344CB8AC3E}">
        <p14:creationId xmlns:p14="http://schemas.microsoft.com/office/powerpoint/2010/main" val="26829868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Income Analysis</a:t>
            </a:r>
          </a:p>
        </p:txBody>
      </p:sp>
    </p:spTree>
    <p:extLst>
      <p:ext uri="{BB962C8B-B14F-4D97-AF65-F5344CB8AC3E}">
        <p14:creationId xmlns:p14="http://schemas.microsoft.com/office/powerpoint/2010/main" val="28419225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649C-0DD3-F47A-30C7-87CB6A86B118}"/>
              </a:ext>
            </a:extLst>
          </p:cNvPr>
          <p:cNvSpPr>
            <a:spLocks noGrp="1"/>
          </p:cNvSpPr>
          <p:nvPr>
            <p:ph type="title"/>
          </p:nvPr>
        </p:nvSpPr>
        <p:spPr>
          <a:xfrm>
            <a:off x="4676774" y="1250224"/>
            <a:ext cx="6696075" cy="678229"/>
          </a:xfrm>
        </p:spPr>
        <p:txBody>
          <a:bodyPr/>
          <a:lstStyle/>
          <a:p>
            <a:r>
              <a:rPr lang="en-AU" dirty="0"/>
              <a:t>Income Pt1</a:t>
            </a:r>
          </a:p>
        </p:txBody>
      </p:sp>
      <p:sp>
        <p:nvSpPr>
          <p:cNvPr id="7" name="TextBox 6">
            <a:extLst>
              <a:ext uri="{FF2B5EF4-FFF2-40B4-BE49-F238E27FC236}">
                <a16:creationId xmlns:a16="http://schemas.microsoft.com/office/drawing/2014/main" id="{E338506D-06F1-A7FF-98E1-84E692D5844E}"/>
              </a:ext>
            </a:extLst>
          </p:cNvPr>
          <p:cNvSpPr txBox="1"/>
          <p:nvPr/>
        </p:nvSpPr>
        <p:spPr>
          <a:xfrm>
            <a:off x="4676774" y="2051539"/>
            <a:ext cx="6696075" cy="2862322"/>
          </a:xfrm>
          <a:prstGeom prst="rect">
            <a:avLst/>
          </a:prstGeom>
          <a:noFill/>
        </p:spPr>
        <p:txBody>
          <a:bodyPr wrap="square" rtlCol="0">
            <a:spAutoFit/>
          </a:bodyPr>
          <a:lstStyle/>
          <a:p>
            <a:r>
              <a:rPr lang="en-AU" dirty="0"/>
              <a:t>Problem</a:t>
            </a:r>
          </a:p>
          <a:p>
            <a:pPr marL="285750" indent="-285750">
              <a:buFont typeface="Arial" panose="020B0604020202020204" pitchFamily="34" charset="0"/>
              <a:buChar char="•"/>
            </a:pPr>
            <a:r>
              <a:rPr lang="en-AU" dirty="0"/>
              <a:t>Needed to create an x axis to plot representing income levels </a:t>
            </a:r>
          </a:p>
          <a:p>
            <a:r>
              <a:rPr lang="en-AU" dirty="0"/>
              <a:t>Solution</a:t>
            </a:r>
          </a:p>
          <a:p>
            <a:pPr marL="285750" indent="-285750">
              <a:buFont typeface="Arial" panose="020B0604020202020204" pitchFamily="34" charset="0"/>
              <a:buChar char="•"/>
            </a:pPr>
            <a:r>
              <a:rPr lang="en-AU" dirty="0"/>
              <a:t>Median while more useful than in education, still has binned data, largely resulting in shared medians</a:t>
            </a:r>
          </a:p>
          <a:p>
            <a:pPr marL="285750" indent="-285750">
              <a:buFont typeface="Arial" panose="020B0604020202020204" pitchFamily="34" charset="0"/>
              <a:buChar char="•"/>
            </a:pPr>
            <a:r>
              <a:rPr lang="en-AU" dirty="0"/>
              <a:t>Devise a score/rating for each postcode</a:t>
            </a:r>
          </a:p>
          <a:p>
            <a:r>
              <a:rPr lang="en-AU" dirty="0"/>
              <a:t>Methodology</a:t>
            </a:r>
          </a:p>
          <a:p>
            <a:pPr marL="285750" indent="-285750">
              <a:buFont typeface="Arial" panose="020B0604020202020204" pitchFamily="34" charset="0"/>
              <a:buChar char="•"/>
            </a:pPr>
            <a:r>
              <a:rPr lang="en-AU" dirty="0"/>
              <a:t>Processed ABS </a:t>
            </a:r>
            <a:r>
              <a:rPr lang="en-AU" dirty="0" err="1"/>
              <a:t>dataframe</a:t>
            </a:r>
            <a:r>
              <a:rPr lang="en-AU" dirty="0"/>
              <a:t> to show percentages of residents with each level of income under the provided levels</a:t>
            </a:r>
          </a:p>
          <a:p>
            <a:pPr marL="742950" lvl="1" indent="-285750">
              <a:buFont typeface="Arial" panose="020B0604020202020204" pitchFamily="34" charset="0"/>
              <a:buChar char="•"/>
            </a:pPr>
            <a:endParaRPr lang="en-AU" dirty="0"/>
          </a:p>
        </p:txBody>
      </p:sp>
    </p:spTree>
    <p:extLst>
      <p:ext uri="{BB962C8B-B14F-4D97-AF65-F5344CB8AC3E}">
        <p14:creationId xmlns:p14="http://schemas.microsoft.com/office/powerpoint/2010/main" val="10034515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649C-0DD3-F47A-30C7-87CB6A86B118}"/>
              </a:ext>
            </a:extLst>
          </p:cNvPr>
          <p:cNvSpPr>
            <a:spLocks noGrp="1"/>
          </p:cNvSpPr>
          <p:nvPr>
            <p:ph type="title"/>
          </p:nvPr>
        </p:nvSpPr>
        <p:spPr>
          <a:xfrm>
            <a:off x="4676774" y="-1129567"/>
            <a:ext cx="6696075" cy="1909763"/>
          </a:xfrm>
        </p:spPr>
        <p:txBody>
          <a:bodyPr/>
          <a:lstStyle/>
          <a:p>
            <a:r>
              <a:rPr lang="en-AU" dirty="0"/>
              <a:t>Income Pt2</a:t>
            </a:r>
          </a:p>
        </p:txBody>
      </p:sp>
      <p:sp>
        <p:nvSpPr>
          <p:cNvPr id="7" name="TextBox 6">
            <a:extLst>
              <a:ext uri="{FF2B5EF4-FFF2-40B4-BE49-F238E27FC236}">
                <a16:creationId xmlns:a16="http://schemas.microsoft.com/office/drawing/2014/main" id="{E338506D-06F1-A7FF-98E1-84E692D5844E}"/>
              </a:ext>
            </a:extLst>
          </p:cNvPr>
          <p:cNvSpPr txBox="1"/>
          <p:nvPr/>
        </p:nvSpPr>
        <p:spPr>
          <a:xfrm>
            <a:off x="4676774" y="1277815"/>
            <a:ext cx="6696075" cy="2308324"/>
          </a:xfrm>
          <a:prstGeom prst="rect">
            <a:avLst/>
          </a:prstGeom>
          <a:noFill/>
        </p:spPr>
        <p:txBody>
          <a:bodyPr wrap="square" rtlCol="0">
            <a:spAutoFit/>
          </a:bodyPr>
          <a:lstStyle/>
          <a:p>
            <a:r>
              <a:rPr lang="en-AU" dirty="0"/>
              <a:t>Methodology</a:t>
            </a:r>
          </a:p>
          <a:p>
            <a:pPr marL="285750" indent="-285750">
              <a:buFont typeface="Arial" panose="020B0604020202020204" pitchFamily="34" charset="0"/>
              <a:buChar char="•"/>
            </a:pPr>
            <a:r>
              <a:rPr lang="en-AU" dirty="0"/>
              <a:t>Assigned a multiplier to each level of income, increasing with each level of income</a:t>
            </a:r>
          </a:p>
          <a:p>
            <a:pPr marL="285750" indent="-285750">
              <a:buFont typeface="Arial" panose="020B0604020202020204" pitchFamily="34" charset="0"/>
              <a:buChar char="•"/>
            </a:pPr>
            <a:r>
              <a:rPr lang="en-AU" dirty="0"/>
              <a:t>Create an income score for each postcode by summing the multiplied outputs</a:t>
            </a:r>
          </a:p>
          <a:p>
            <a:pPr marL="285750" indent="-285750">
              <a:buFont typeface="Arial" panose="020B0604020202020204" pitchFamily="34" charset="0"/>
              <a:buChar char="•"/>
            </a:pPr>
            <a:r>
              <a:rPr lang="en-AU" dirty="0"/>
              <a:t>Plot income score vs electric car prevalence</a:t>
            </a:r>
          </a:p>
          <a:p>
            <a:endParaRPr lang="en-AU" dirty="0"/>
          </a:p>
          <a:p>
            <a:pPr marL="742950" lvl="1" indent="-285750">
              <a:buFont typeface="Arial" panose="020B0604020202020204" pitchFamily="34" charset="0"/>
              <a:buChar char="•"/>
            </a:pPr>
            <a:endParaRPr lang="en-AU" dirty="0"/>
          </a:p>
        </p:txBody>
      </p:sp>
      <p:pic>
        <p:nvPicPr>
          <p:cNvPr id="15" name="Picture 14">
            <a:extLst>
              <a:ext uri="{FF2B5EF4-FFF2-40B4-BE49-F238E27FC236}">
                <a16:creationId xmlns:a16="http://schemas.microsoft.com/office/drawing/2014/main" id="{0F054D59-C07E-CD99-7EB0-89B03F317870}"/>
              </a:ext>
            </a:extLst>
          </p:cNvPr>
          <p:cNvPicPr>
            <a:picLocks noChangeAspect="1"/>
          </p:cNvPicPr>
          <p:nvPr/>
        </p:nvPicPr>
        <p:blipFill>
          <a:blip r:embed="rId3"/>
          <a:stretch>
            <a:fillRect/>
          </a:stretch>
        </p:blipFill>
        <p:spPr>
          <a:xfrm>
            <a:off x="1344031" y="3282233"/>
            <a:ext cx="4043391" cy="3014296"/>
          </a:xfrm>
          <a:prstGeom prst="rect">
            <a:avLst/>
          </a:prstGeom>
        </p:spPr>
      </p:pic>
      <p:pic>
        <p:nvPicPr>
          <p:cNvPr id="17" name="Picture 16">
            <a:extLst>
              <a:ext uri="{FF2B5EF4-FFF2-40B4-BE49-F238E27FC236}">
                <a16:creationId xmlns:a16="http://schemas.microsoft.com/office/drawing/2014/main" id="{1C195998-86EB-4CC7-3240-563E6A24EAEA}"/>
              </a:ext>
            </a:extLst>
          </p:cNvPr>
          <p:cNvPicPr>
            <a:picLocks noChangeAspect="1"/>
          </p:cNvPicPr>
          <p:nvPr/>
        </p:nvPicPr>
        <p:blipFill>
          <a:blip r:embed="rId4"/>
          <a:stretch>
            <a:fillRect/>
          </a:stretch>
        </p:blipFill>
        <p:spPr>
          <a:xfrm>
            <a:off x="5791199" y="3277559"/>
            <a:ext cx="5281818" cy="3018970"/>
          </a:xfrm>
          <a:prstGeom prst="rect">
            <a:avLst/>
          </a:prstGeom>
        </p:spPr>
      </p:pic>
    </p:spTree>
    <p:extLst>
      <p:ext uri="{BB962C8B-B14F-4D97-AF65-F5344CB8AC3E}">
        <p14:creationId xmlns:p14="http://schemas.microsoft.com/office/powerpoint/2010/main" val="8462363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6D044-C704-4974-935B-AE3D7EFC9BC4}"/>
              </a:ext>
            </a:extLst>
          </p:cNvPr>
          <p:cNvSpPr>
            <a:spLocks noGrp="1"/>
          </p:cNvSpPr>
          <p:nvPr>
            <p:ph type="title"/>
          </p:nvPr>
        </p:nvSpPr>
        <p:spPr>
          <a:xfrm>
            <a:off x="838200" y="365125"/>
            <a:ext cx="10515600" cy="1325563"/>
          </a:xfrm>
        </p:spPr>
        <p:txBody>
          <a:bodyPr/>
          <a:lstStyle/>
          <a:p>
            <a:r>
              <a:rPr lang="en-US" dirty="0"/>
              <a:t>Output for Income Score</a:t>
            </a:r>
          </a:p>
        </p:txBody>
      </p:sp>
      <p:pic>
        <p:nvPicPr>
          <p:cNvPr id="7" name="Picture 6">
            <a:extLst>
              <a:ext uri="{FF2B5EF4-FFF2-40B4-BE49-F238E27FC236}">
                <a16:creationId xmlns:a16="http://schemas.microsoft.com/office/drawing/2014/main" id="{25F99231-57EB-27EF-108D-4A4454A759CD}"/>
              </a:ext>
            </a:extLst>
          </p:cNvPr>
          <p:cNvPicPr>
            <a:picLocks noChangeAspect="1"/>
          </p:cNvPicPr>
          <p:nvPr/>
        </p:nvPicPr>
        <p:blipFill>
          <a:blip r:embed="rId3"/>
          <a:stretch>
            <a:fillRect/>
          </a:stretch>
        </p:blipFill>
        <p:spPr>
          <a:xfrm>
            <a:off x="3192780" y="1502400"/>
            <a:ext cx="5806439" cy="4181227"/>
          </a:xfrm>
          <a:prstGeom prst="rect">
            <a:avLst/>
          </a:prstGeom>
        </p:spPr>
      </p:pic>
    </p:spTree>
    <p:extLst>
      <p:ext uri="{BB962C8B-B14F-4D97-AF65-F5344CB8AC3E}">
        <p14:creationId xmlns:p14="http://schemas.microsoft.com/office/powerpoint/2010/main" val="23968725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66570BD-A8E2-64FD-30B7-97255CA02D15}"/>
              </a:ext>
            </a:extLst>
          </p:cNvPr>
          <p:cNvPicPr>
            <a:picLocks noChangeAspect="1"/>
          </p:cNvPicPr>
          <p:nvPr/>
        </p:nvPicPr>
        <p:blipFill>
          <a:blip r:embed="rId3">
            <a:alphaModFix amt="20000"/>
          </a:blip>
          <a:stretch>
            <a:fillRect/>
          </a:stretch>
        </p:blipFill>
        <p:spPr>
          <a:xfrm>
            <a:off x="2908135" y="1786438"/>
            <a:ext cx="5806439" cy="4181227"/>
          </a:xfrm>
          <a:prstGeom prst="rect">
            <a:avLst/>
          </a:prstGeom>
        </p:spPr>
      </p:pic>
      <p:sp>
        <p:nvSpPr>
          <p:cNvPr id="2" name="Title 1">
            <a:extLst>
              <a:ext uri="{FF2B5EF4-FFF2-40B4-BE49-F238E27FC236}">
                <a16:creationId xmlns:a16="http://schemas.microsoft.com/office/drawing/2014/main" id="{4518FC28-E0BD-4387-B8BE-9965D1A57FF1}"/>
              </a:ext>
            </a:extLst>
          </p:cNvPr>
          <p:cNvSpPr>
            <a:spLocks noGrp="1"/>
          </p:cNvSpPr>
          <p:nvPr>
            <p:ph type="title"/>
          </p:nvPr>
        </p:nvSpPr>
        <p:spPr>
          <a:xfrm>
            <a:off x="3540124" y="192841"/>
            <a:ext cx="5111750" cy="1204912"/>
          </a:xfrm>
        </p:spPr>
        <p:txBody>
          <a:bodyPr/>
          <a:lstStyle/>
          <a:p>
            <a:pPr algn="ctr"/>
            <a:r>
              <a:rPr lang="en-US" dirty="0"/>
              <a:t>Output analysis</a:t>
            </a:r>
          </a:p>
        </p:txBody>
      </p:sp>
      <p:sp>
        <p:nvSpPr>
          <p:cNvPr id="8" name="Content Placeholder 3">
            <a:extLst>
              <a:ext uri="{FF2B5EF4-FFF2-40B4-BE49-F238E27FC236}">
                <a16:creationId xmlns:a16="http://schemas.microsoft.com/office/drawing/2014/main" id="{2261E57D-5BD5-BD41-DC91-55F041114F51}"/>
              </a:ext>
            </a:extLst>
          </p:cNvPr>
          <p:cNvSpPr txBox="1">
            <a:spLocks/>
          </p:cNvSpPr>
          <p:nvPr/>
        </p:nvSpPr>
        <p:spPr>
          <a:xfrm>
            <a:off x="1619250" y="3506360"/>
            <a:ext cx="3924300" cy="199786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9" name="Text Placeholder 4">
            <a:extLst>
              <a:ext uri="{FF2B5EF4-FFF2-40B4-BE49-F238E27FC236}">
                <a16:creationId xmlns:a16="http://schemas.microsoft.com/office/drawing/2014/main" id="{1A01D91E-E831-7042-1C65-A7A1839CAE16}"/>
              </a:ext>
            </a:extLst>
          </p:cNvPr>
          <p:cNvSpPr txBox="1">
            <a:spLocks/>
          </p:cNvSpPr>
          <p:nvPr/>
        </p:nvSpPr>
        <p:spPr>
          <a:xfrm>
            <a:off x="7410172" y="2580051"/>
            <a:ext cx="3943627"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Conclusions</a:t>
            </a:r>
          </a:p>
        </p:txBody>
      </p:sp>
      <p:sp>
        <p:nvSpPr>
          <p:cNvPr id="10" name="Content Placeholder 5">
            <a:extLst>
              <a:ext uri="{FF2B5EF4-FFF2-40B4-BE49-F238E27FC236}">
                <a16:creationId xmlns:a16="http://schemas.microsoft.com/office/drawing/2014/main" id="{83FCB74D-99A8-25EA-71C4-5F75F86C47B8}"/>
              </a:ext>
            </a:extLst>
          </p:cNvPr>
          <p:cNvSpPr txBox="1">
            <a:spLocks/>
          </p:cNvSpPr>
          <p:nvPr/>
        </p:nvSpPr>
        <p:spPr>
          <a:xfrm>
            <a:off x="7410172" y="3401786"/>
            <a:ext cx="4192105" cy="2902313"/>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 lot of the data consists of many low population post codes</a:t>
            </a:r>
          </a:p>
          <a:p>
            <a:r>
              <a:rPr lang="en-US" dirty="0"/>
              <a:t>Pulled postcode info via matthewproctor.com to apply filters for rural and metro postcodes</a:t>
            </a:r>
          </a:p>
          <a:p>
            <a:r>
              <a:rPr lang="en-US" dirty="0"/>
              <a:t>Applied a filter for over 5000 vehicles</a:t>
            </a:r>
          </a:p>
          <a:p>
            <a:pPr lvl="1"/>
            <a:r>
              <a:rPr lang="en-US" dirty="0"/>
              <a:t>For postcodes below 5000 vehicles most of these postcodes feature single digit car counts and 0 EVs</a:t>
            </a:r>
          </a:p>
          <a:p>
            <a:pPr lvl="1"/>
            <a:r>
              <a:rPr lang="en-US" dirty="0"/>
              <a:t>For postcodes above 10000 vehicles correlation becomes strong (r value=0.68) but we lose too many relevant data points</a:t>
            </a:r>
          </a:p>
          <a:p>
            <a:endParaRPr lang="en-US" dirty="0"/>
          </a:p>
          <a:p>
            <a:endParaRPr lang="en-US" dirty="0"/>
          </a:p>
        </p:txBody>
      </p:sp>
      <p:sp>
        <p:nvSpPr>
          <p:cNvPr id="3" name="Text Placeholder 4">
            <a:extLst>
              <a:ext uri="{FF2B5EF4-FFF2-40B4-BE49-F238E27FC236}">
                <a16:creationId xmlns:a16="http://schemas.microsoft.com/office/drawing/2014/main" id="{FCECDE44-F300-822C-E773-922F904BD977}"/>
              </a:ext>
            </a:extLst>
          </p:cNvPr>
          <p:cNvSpPr txBox="1">
            <a:spLocks/>
          </p:cNvSpPr>
          <p:nvPr/>
        </p:nvSpPr>
        <p:spPr>
          <a:xfrm>
            <a:off x="589722" y="2682448"/>
            <a:ext cx="3943627"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Line of Best Fit</a:t>
            </a:r>
          </a:p>
        </p:txBody>
      </p:sp>
      <p:sp>
        <p:nvSpPr>
          <p:cNvPr id="12" name="Content Placeholder 5">
            <a:extLst>
              <a:ext uri="{FF2B5EF4-FFF2-40B4-BE49-F238E27FC236}">
                <a16:creationId xmlns:a16="http://schemas.microsoft.com/office/drawing/2014/main" id="{1ED65843-0066-DC2B-A30E-75AE991B7407}"/>
              </a:ext>
            </a:extLst>
          </p:cNvPr>
          <p:cNvSpPr txBox="1">
            <a:spLocks/>
          </p:cNvSpPr>
          <p:nvPr/>
        </p:nvSpPr>
        <p:spPr>
          <a:xfrm>
            <a:off x="341244" y="3480199"/>
            <a:ext cx="4192105" cy="2902313"/>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Our line of best fit shows a weak correlation between income and electric vehicle adaptation</a:t>
            </a:r>
          </a:p>
          <a:p>
            <a:r>
              <a:rPr lang="en-US" dirty="0"/>
              <a:t>R value of 0.069 is very low </a:t>
            </a:r>
          </a:p>
        </p:txBody>
      </p:sp>
    </p:spTree>
    <p:extLst>
      <p:ext uri="{BB962C8B-B14F-4D97-AF65-F5344CB8AC3E}">
        <p14:creationId xmlns:p14="http://schemas.microsoft.com/office/powerpoint/2010/main" val="3129484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a:xfrm>
            <a:off x="1333500" y="1020445"/>
            <a:ext cx="2895600" cy="1325563"/>
          </a:xfrm>
        </p:spPr>
        <p:txBody>
          <a:bodyPr/>
          <a:lstStyle/>
          <a:p>
            <a:r>
              <a:rPr lang="en-US" dirty="0">
                <a:latin typeface="Arial Black" panose="020B0604020202020204" pitchFamily="34" charset="0"/>
                <a:cs typeface="Arial Black" panose="020B0604020202020204" pitchFamily="34" charset="0"/>
              </a:rPr>
              <a:t>Goals</a:t>
            </a:r>
            <a:endParaRPr lang="en-US" dirty="0"/>
          </a:p>
        </p:txBody>
      </p:sp>
      <p:sp>
        <p:nvSpPr>
          <p:cNvPr id="3" name="Content Placeholder 2">
            <a:extLst>
              <a:ext uri="{FF2B5EF4-FFF2-40B4-BE49-F238E27FC236}">
                <a16:creationId xmlns:a16="http://schemas.microsoft.com/office/drawing/2014/main" id="{5671D7E5-EF66-4BCD-8DAA-E9061157F0BE}"/>
              </a:ext>
            </a:extLst>
          </p:cNvPr>
          <p:cNvSpPr>
            <a:spLocks noGrp="1"/>
          </p:cNvSpPr>
          <p:nvPr>
            <p:ph idx="1"/>
          </p:nvPr>
        </p:nvSpPr>
        <p:spPr>
          <a:xfrm>
            <a:off x="1333500" y="2924176"/>
            <a:ext cx="2834054" cy="1436810"/>
          </a:xfrm>
        </p:spPr>
        <p:txBody>
          <a:bodyPr>
            <a:normAutofit fontScale="77500" lnSpcReduction="20000"/>
          </a:bodyPr>
          <a:lstStyle/>
          <a:p>
            <a:r>
              <a:rPr lang="en-US" dirty="0"/>
              <a:t>To build an interactable map upon which visualizes the data Championship Leaderboard presented by pokemon.com for the Pokémon Trading Card Game, (to see which countries are the very best that no one ever was)</a:t>
            </a:r>
          </a:p>
          <a:p>
            <a:endParaRPr lang="en-US" dirty="0"/>
          </a:p>
        </p:txBody>
      </p:sp>
      <p:pic>
        <p:nvPicPr>
          <p:cNvPr id="2050" name="Picture 2" descr="Pokémon Trading Card Game - Wikipedia">
            <a:extLst>
              <a:ext uri="{FF2B5EF4-FFF2-40B4-BE49-F238E27FC236}">
                <a16:creationId xmlns:a16="http://schemas.microsoft.com/office/drawing/2014/main" id="{07EA7EA9-4B8D-001F-44D0-94E45DA2D4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18400" y="310101"/>
            <a:ext cx="3660913" cy="187621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Charizard #4 Prices | Pokemon Celebrations | Pokemon Cards">
            <a:extLst>
              <a:ext uri="{FF2B5EF4-FFF2-40B4-BE49-F238E27FC236}">
                <a16:creationId xmlns:a16="http://schemas.microsoft.com/office/drawing/2014/main" id="{FFE04299-0466-0063-75DE-99FEA7CCAB8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24831" y="2695783"/>
            <a:ext cx="1638300" cy="228600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Lugia VSTAR 139/195 SWSH Silver Tempest Holo Ultra Rare Pokemon Card NEAR  MINT TCG">
            <a:extLst>
              <a:ext uri="{FF2B5EF4-FFF2-40B4-BE49-F238E27FC236}">
                <a16:creationId xmlns:a16="http://schemas.microsoft.com/office/drawing/2014/main" id="{82F51FEB-510A-A9BA-0229-302150C2EC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13403" y="2695783"/>
            <a:ext cx="1638829"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3219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10B3990-E0C9-0FAC-A30F-F485CAC6F474}"/>
              </a:ext>
            </a:extLst>
          </p:cNvPr>
          <p:cNvPicPr>
            <a:picLocks noChangeAspect="1"/>
          </p:cNvPicPr>
          <p:nvPr/>
        </p:nvPicPr>
        <p:blipFill>
          <a:blip r:embed="rId3"/>
          <a:stretch>
            <a:fillRect/>
          </a:stretch>
        </p:blipFill>
        <p:spPr>
          <a:xfrm>
            <a:off x="4124320" y="1827144"/>
            <a:ext cx="3743325" cy="2695575"/>
          </a:xfrm>
          <a:prstGeom prst="rect">
            <a:avLst/>
          </a:prstGeom>
        </p:spPr>
      </p:pic>
      <p:pic>
        <p:nvPicPr>
          <p:cNvPr id="6" name="Picture 5">
            <a:extLst>
              <a:ext uri="{FF2B5EF4-FFF2-40B4-BE49-F238E27FC236}">
                <a16:creationId xmlns:a16="http://schemas.microsoft.com/office/drawing/2014/main" id="{D0F395DA-321C-5D46-16B7-87F5108F67F1}"/>
              </a:ext>
            </a:extLst>
          </p:cNvPr>
          <p:cNvPicPr>
            <a:picLocks noChangeAspect="1"/>
          </p:cNvPicPr>
          <p:nvPr/>
        </p:nvPicPr>
        <p:blipFill>
          <a:blip r:embed="rId4"/>
          <a:stretch>
            <a:fillRect/>
          </a:stretch>
        </p:blipFill>
        <p:spPr>
          <a:xfrm>
            <a:off x="207159" y="1807199"/>
            <a:ext cx="3771021" cy="2715519"/>
          </a:xfrm>
          <a:prstGeom prst="rect">
            <a:avLst/>
          </a:prstGeom>
        </p:spPr>
      </p:pic>
      <p:sp>
        <p:nvSpPr>
          <p:cNvPr id="2" name="Title 1">
            <a:extLst>
              <a:ext uri="{FF2B5EF4-FFF2-40B4-BE49-F238E27FC236}">
                <a16:creationId xmlns:a16="http://schemas.microsoft.com/office/drawing/2014/main" id="{AFC6D044-C704-4974-935B-AE3D7EFC9BC4}"/>
              </a:ext>
            </a:extLst>
          </p:cNvPr>
          <p:cNvSpPr>
            <a:spLocks noGrp="1"/>
          </p:cNvSpPr>
          <p:nvPr>
            <p:ph type="title"/>
          </p:nvPr>
        </p:nvSpPr>
        <p:spPr>
          <a:xfrm>
            <a:off x="838200" y="365125"/>
            <a:ext cx="10515600" cy="1325563"/>
          </a:xfrm>
        </p:spPr>
        <p:txBody>
          <a:bodyPr/>
          <a:lstStyle/>
          <a:p>
            <a:r>
              <a:rPr lang="en-US" dirty="0"/>
              <a:t>Output for Education Score</a:t>
            </a:r>
          </a:p>
        </p:txBody>
      </p:sp>
      <p:sp>
        <p:nvSpPr>
          <p:cNvPr id="5" name="TextBox 4">
            <a:extLst>
              <a:ext uri="{FF2B5EF4-FFF2-40B4-BE49-F238E27FC236}">
                <a16:creationId xmlns:a16="http://schemas.microsoft.com/office/drawing/2014/main" id="{C5B3F24E-44DD-B4B6-F7F2-6F1189ED116B}"/>
              </a:ext>
            </a:extLst>
          </p:cNvPr>
          <p:cNvSpPr txBox="1"/>
          <p:nvPr/>
        </p:nvSpPr>
        <p:spPr>
          <a:xfrm>
            <a:off x="4118654" y="4522719"/>
            <a:ext cx="3856383" cy="369332"/>
          </a:xfrm>
          <a:prstGeom prst="rect">
            <a:avLst/>
          </a:prstGeom>
          <a:noFill/>
        </p:spPr>
        <p:txBody>
          <a:bodyPr wrap="square" rtlCol="0">
            <a:spAutoFit/>
          </a:bodyPr>
          <a:lstStyle/>
          <a:p>
            <a:r>
              <a:rPr lang="en-AU" dirty="0"/>
              <a:t>Metro Postcodes, Population &gt; 5000</a:t>
            </a:r>
          </a:p>
        </p:txBody>
      </p:sp>
      <p:sp>
        <p:nvSpPr>
          <p:cNvPr id="14" name="TextBox 13">
            <a:extLst>
              <a:ext uri="{FF2B5EF4-FFF2-40B4-BE49-F238E27FC236}">
                <a16:creationId xmlns:a16="http://schemas.microsoft.com/office/drawing/2014/main" id="{6DE09598-4EE0-C958-3FDE-EB2484F972DE}"/>
              </a:ext>
            </a:extLst>
          </p:cNvPr>
          <p:cNvSpPr txBox="1"/>
          <p:nvPr/>
        </p:nvSpPr>
        <p:spPr>
          <a:xfrm>
            <a:off x="8001573" y="4522719"/>
            <a:ext cx="3856383" cy="369332"/>
          </a:xfrm>
          <a:prstGeom prst="rect">
            <a:avLst/>
          </a:prstGeom>
          <a:noFill/>
        </p:spPr>
        <p:txBody>
          <a:bodyPr wrap="square" rtlCol="0">
            <a:spAutoFit/>
          </a:bodyPr>
          <a:lstStyle/>
          <a:p>
            <a:r>
              <a:rPr lang="en-AU" dirty="0"/>
              <a:t>Rural Postcodes, Population &gt; 5000</a:t>
            </a:r>
          </a:p>
        </p:txBody>
      </p:sp>
      <p:sp>
        <p:nvSpPr>
          <p:cNvPr id="16" name="TextBox 15">
            <a:extLst>
              <a:ext uri="{FF2B5EF4-FFF2-40B4-BE49-F238E27FC236}">
                <a16:creationId xmlns:a16="http://schemas.microsoft.com/office/drawing/2014/main" id="{E848BD8A-D45C-2C6D-F9FD-BAD099B3AC8D}"/>
              </a:ext>
            </a:extLst>
          </p:cNvPr>
          <p:cNvSpPr txBox="1"/>
          <p:nvPr/>
        </p:nvSpPr>
        <p:spPr>
          <a:xfrm>
            <a:off x="228030" y="4522719"/>
            <a:ext cx="3856383" cy="369332"/>
          </a:xfrm>
          <a:prstGeom prst="rect">
            <a:avLst/>
          </a:prstGeom>
          <a:noFill/>
        </p:spPr>
        <p:txBody>
          <a:bodyPr wrap="square" rtlCol="0">
            <a:spAutoFit/>
          </a:bodyPr>
          <a:lstStyle/>
          <a:p>
            <a:r>
              <a:rPr lang="en-AU" dirty="0"/>
              <a:t>All Postcodes</a:t>
            </a:r>
          </a:p>
        </p:txBody>
      </p:sp>
      <p:pic>
        <p:nvPicPr>
          <p:cNvPr id="15" name="Picture 14">
            <a:extLst>
              <a:ext uri="{FF2B5EF4-FFF2-40B4-BE49-F238E27FC236}">
                <a16:creationId xmlns:a16="http://schemas.microsoft.com/office/drawing/2014/main" id="{4D690896-B477-241A-63BC-90D28B92FA99}"/>
              </a:ext>
            </a:extLst>
          </p:cNvPr>
          <p:cNvPicPr>
            <a:picLocks noChangeAspect="1"/>
          </p:cNvPicPr>
          <p:nvPr/>
        </p:nvPicPr>
        <p:blipFill>
          <a:blip r:embed="rId5"/>
          <a:stretch>
            <a:fillRect/>
          </a:stretch>
        </p:blipFill>
        <p:spPr>
          <a:xfrm>
            <a:off x="8121177" y="1827144"/>
            <a:ext cx="3714750" cy="2695575"/>
          </a:xfrm>
          <a:prstGeom prst="rect">
            <a:avLst/>
          </a:prstGeom>
        </p:spPr>
      </p:pic>
    </p:spTree>
    <p:extLst>
      <p:ext uri="{BB962C8B-B14F-4D97-AF65-F5344CB8AC3E}">
        <p14:creationId xmlns:p14="http://schemas.microsoft.com/office/powerpoint/2010/main" val="4226922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649C-0DD3-F47A-30C7-87CB6A86B118}"/>
              </a:ext>
            </a:extLst>
          </p:cNvPr>
          <p:cNvSpPr>
            <a:spLocks noGrp="1"/>
          </p:cNvSpPr>
          <p:nvPr>
            <p:ph type="title"/>
          </p:nvPr>
        </p:nvSpPr>
        <p:spPr>
          <a:xfrm>
            <a:off x="4676774" y="136525"/>
            <a:ext cx="6696075" cy="1909763"/>
          </a:xfrm>
        </p:spPr>
        <p:txBody>
          <a:bodyPr/>
          <a:lstStyle/>
          <a:p>
            <a:r>
              <a:rPr lang="en-AU" dirty="0"/>
              <a:t>Relevance Discussion of study</a:t>
            </a:r>
          </a:p>
        </p:txBody>
      </p:sp>
      <p:sp>
        <p:nvSpPr>
          <p:cNvPr id="7" name="TextBox 6">
            <a:extLst>
              <a:ext uri="{FF2B5EF4-FFF2-40B4-BE49-F238E27FC236}">
                <a16:creationId xmlns:a16="http://schemas.microsoft.com/office/drawing/2014/main" id="{E338506D-06F1-A7FF-98E1-84E692D5844E}"/>
              </a:ext>
            </a:extLst>
          </p:cNvPr>
          <p:cNvSpPr txBox="1"/>
          <p:nvPr/>
        </p:nvSpPr>
        <p:spPr>
          <a:xfrm>
            <a:off x="4676774" y="2505670"/>
            <a:ext cx="6696075" cy="4247317"/>
          </a:xfrm>
          <a:prstGeom prst="rect">
            <a:avLst/>
          </a:prstGeom>
          <a:noFill/>
        </p:spPr>
        <p:txBody>
          <a:bodyPr wrap="square" rtlCol="0">
            <a:spAutoFit/>
          </a:bodyPr>
          <a:lstStyle/>
          <a:p>
            <a:r>
              <a:rPr lang="en-AU" dirty="0"/>
              <a:t>Conclusions</a:t>
            </a:r>
          </a:p>
          <a:p>
            <a:pPr marL="285750" indent="-285750">
              <a:buFont typeface="Arial" panose="020B0604020202020204" pitchFamily="34" charset="0"/>
              <a:buChar char="•"/>
            </a:pPr>
            <a:r>
              <a:rPr lang="en-AU" dirty="0"/>
              <a:t>Income tends to be a poor indicator of EV’s suggesting that it may take more than falling prices to encourage residents to make the switch to EV’s.</a:t>
            </a:r>
          </a:p>
          <a:p>
            <a:pPr marL="285750" indent="-285750">
              <a:buFont typeface="Arial" panose="020B0604020202020204" pitchFamily="34" charset="0"/>
              <a:buChar char="•"/>
            </a:pPr>
            <a:r>
              <a:rPr lang="en-AU" dirty="0"/>
              <a:t>Education is quite well correlated, leading to the conclusion that it may be peoples understanding of the impact of fossil fuel emissions on the environment that lead to purchasing EV’s.</a:t>
            </a:r>
          </a:p>
          <a:p>
            <a:pPr marL="285750" indent="-285750">
              <a:buFont typeface="Arial" panose="020B0604020202020204" pitchFamily="34" charset="0"/>
              <a:buChar char="•"/>
            </a:pPr>
            <a:r>
              <a:rPr lang="en-AU" dirty="0"/>
              <a:t>Availability of infrastructure and dealerships also play an important role.</a:t>
            </a:r>
          </a:p>
          <a:p>
            <a:pPr marL="285750" indent="-285750">
              <a:buFont typeface="Arial" panose="020B0604020202020204" pitchFamily="34" charset="0"/>
              <a:buChar char="•"/>
            </a:pPr>
            <a:r>
              <a:rPr lang="en-AU" dirty="0"/>
              <a:t>If monetizing the findings of our study it would be best to focus EV infrastructure development (including dealerships, maintenance etc) to areas of higher average education</a:t>
            </a:r>
          </a:p>
          <a:p>
            <a:endParaRPr lang="en-AU" dirty="0"/>
          </a:p>
          <a:p>
            <a:pPr marL="742950" lvl="1" indent="-285750">
              <a:buFont typeface="Arial" panose="020B0604020202020204" pitchFamily="34" charset="0"/>
              <a:buChar char="•"/>
            </a:pPr>
            <a:endParaRPr lang="en-AU" dirty="0"/>
          </a:p>
        </p:txBody>
      </p:sp>
    </p:spTree>
    <p:extLst>
      <p:ext uri="{BB962C8B-B14F-4D97-AF65-F5344CB8AC3E}">
        <p14:creationId xmlns:p14="http://schemas.microsoft.com/office/powerpoint/2010/main" val="37023530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649C-0DD3-F47A-30C7-87CB6A86B118}"/>
              </a:ext>
            </a:extLst>
          </p:cNvPr>
          <p:cNvSpPr>
            <a:spLocks noGrp="1"/>
          </p:cNvSpPr>
          <p:nvPr>
            <p:ph type="title"/>
          </p:nvPr>
        </p:nvSpPr>
        <p:spPr>
          <a:xfrm>
            <a:off x="4676774" y="136525"/>
            <a:ext cx="6696075" cy="1909763"/>
          </a:xfrm>
        </p:spPr>
        <p:txBody>
          <a:bodyPr/>
          <a:lstStyle/>
          <a:p>
            <a:r>
              <a:rPr lang="en-AU" dirty="0"/>
              <a:t>Bibliography</a:t>
            </a:r>
          </a:p>
        </p:txBody>
      </p:sp>
      <p:sp>
        <p:nvSpPr>
          <p:cNvPr id="7" name="TextBox 6">
            <a:extLst>
              <a:ext uri="{FF2B5EF4-FFF2-40B4-BE49-F238E27FC236}">
                <a16:creationId xmlns:a16="http://schemas.microsoft.com/office/drawing/2014/main" id="{E338506D-06F1-A7FF-98E1-84E692D5844E}"/>
              </a:ext>
            </a:extLst>
          </p:cNvPr>
          <p:cNvSpPr txBox="1"/>
          <p:nvPr/>
        </p:nvSpPr>
        <p:spPr>
          <a:xfrm>
            <a:off x="4676774" y="2505670"/>
            <a:ext cx="6696075" cy="1477328"/>
          </a:xfrm>
          <a:prstGeom prst="rect">
            <a:avLst/>
          </a:prstGeom>
          <a:noFill/>
        </p:spPr>
        <p:txBody>
          <a:bodyPr wrap="square" rtlCol="0">
            <a:spAutoFit/>
          </a:bodyPr>
          <a:lstStyle/>
          <a:p>
            <a:r>
              <a:rPr lang="en-AU" sz="1800" dirty="0">
                <a:effectLst/>
                <a:latin typeface="Times New Roman" panose="02020603050405020304" pitchFamily="18" charset="0"/>
              </a:rPr>
              <a:t>Australia, MP, Melbourne n.d., </a:t>
            </a:r>
            <a:r>
              <a:rPr lang="en-AU" sz="1800" i="1" dirty="0">
                <a:effectLst/>
                <a:latin typeface="Times New Roman" panose="02020603050405020304" pitchFamily="18" charset="0"/>
              </a:rPr>
              <a:t>Matthew Proctor</a:t>
            </a:r>
            <a:r>
              <a:rPr lang="en-AU" sz="1800" dirty="0">
                <a:effectLst/>
                <a:latin typeface="Times New Roman" panose="02020603050405020304" pitchFamily="18" charset="0"/>
              </a:rPr>
              <a:t>, Matthew Proctor’s Blog, viewed 30 January 2023, &lt;https://www.matthewproctor.com/&gt;.</a:t>
            </a:r>
          </a:p>
          <a:p>
            <a:endParaRPr lang="en-AU" dirty="0"/>
          </a:p>
          <a:p>
            <a:r>
              <a:rPr lang="en-AU" dirty="0">
                <a:latin typeface="Times New Roman" panose="02020603050405020304" pitchFamily="18" charset="0"/>
                <a:cs typeface="Times New Roman" panose="02020603050405020304" pitchFamily="18" charset="0"/>
              </a:rPr>
              <a:t>Australian Bureau of Statistics &lt;</a:t>
            </a:r>
            <a:r>
              <a:rPr lang="en-US" sz="1800" dirty="0">
                <a:latin typeface="Times New Roman" panose="02020603050405020304" pitchFamily="18" charset="0"/>
                <a:cs typeface="Times New Roman" panose="02020603050405020304" pitchFamily="18" charset="0"/>
                <a:hlinkClick r:id="rId2"/>
              </a:rPr>
              <a:t>https://tablebuilder.abs.gov.au/</a:t>
            </a:r>
            <a:r>
              <a:rPr lang="en-US" dirty="0">
                <a:latin typeface="Times New Roman" panose="02020603050405020304" pitchFamily="18" charset="0"/>
                <a:cs typeface="Times New Roman" panose="02020603050405020304" pitchFamily="18" charset="0"/>
              </a:rPr>
              <a:t>&gt;</a:t>
            </a:r>
            <a:endParaRPr lang="en-US" sz="1800" dirty="0">
              <a:latin typeface="Times New Roman" panose="02020603050405020304" pitchFamily="18" charset="0"/>
              <a:cs typeface="Times New Roman" panose="02020603050405020304" pitchFamily="18" charset="0"/>
            </a:endParaRPr>
          </a:p>
          <a:p>
            <a:endParaRPr lang="en-AU" dirty="0"/>
          </a:p>
        </p:txBody>
      </p:sp>
    </p:spTree>
    <p:extLst>
      <p:ext uri="{BB962C8B-B14F-4D97-AF65-F5344CB8AC3E}">
        <p14:creationId xmlns:p14="http://schemas.microsoft.com/office/powerpoint/2010/main" val="18545257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a:xfrm>
            <a:off x="4267200" y="1615736"/>
            <a:ext cx="4179570" cy="1524735"/>
          </a:xfrm>
        </p:spPr>
        <p:txBody>
          <a:bodyPr/>
          <a:lstStyle/>
          <a:p>
            <a:r>
              <a:rPr lang="en-US" dirty="0"/>
              <a:t>THANK YOU</a:t>
            </a:r>
          </a:p>
        </p:txBody>
      </p:sp>
      <p:pic>
        <p:nvPicPr>
          <p:cNvPr id="9" name="Picture 8" descr="A picture containing ocean floor&#10;&#10;Description automatically generated">
            <a:extLst>
              <a:ext uri="{FF2B5EF4-FFF2-40B4-BE49-F238E27FC236}">
                <a16:creationId xmlns:a16="http://schemas.microsoft.com/office/drawing/2014/main" id="{EEC067AE-14EC-B2C6-A62A-70ADDF0F857E}"/>
              </a:ext>
            </a:extLst>
          </p:cNvPr>
          <p:cNvPicPr>
            <a:picLocks noChangeAspect="1"/>
          </p:cNvPicPr>
          <p:nvPr/>
        </p:nvPicPr>
        <p:blipFill>
          <a:blip r:embed="rId3"/>
          <a:stretch>
            <a:fillRect/>
          </a:stretch>
        </p:blipFill>
        <p:spPr>
          <a:xfrm>
            <a:off x="7261346" y="1238494"/>
            <a:ext cx="3686175" cy="4743450"/>
          </a:xfrm>
          <a:prstGeom prst="rect">
            <a:avLst/>
          </a:prstGeom>
        </p:spPr>
      </p:pic>
    </p:spTree>
    <p:extLst>
      <p:ext uri="{BB962C8B-B14F-4D97-AF65-F5344CB8AC3E}">
        <p14:creationId xmlns:p14="http://schemas.microsoft.com/office/powerpoint/2010/main" val="1969787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1362075" y="1671639"/>
            <a:ext cx="5111750" cy="1204912"/>
          </a:xfrm>
        </p:spPr>
        <p:txBody>
          <a:bodyPr/>
          <a:lstStyle/>
          <a:p>
            <a:r>
              <a:rPr lang="en-US" dirty="0"/>
              <a:t>INTRODUCTION</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1362075" y="3098800"/>
            <a:ext cx="5111750" cy="2087562"/>
          </a:xfrm>
        </p:spPr>
        <p:txBody>
          <a:bodyPr>
            <a:normAutofit/>
          </a:bodyPr>
          <a:lstStyle/>
          <a:p>
            <a:r>
              <a:rPr lang="en-US" dirty="0"/>
              <a:t>Much like the PGA Tour or ATP for golf or tennis, Pokémon provides a leaderboard that provides a continually updating snapshot of championship points earned by Pokémon Trading Card Game Players</a:t>
            </a:r>
          </a:p>
        </p:txBody>
      </p:sp>
      <p:pic>
        <p:nvPicPr>
          <p:cNvPr id="5" name="Picture 4">
            <a:extLst>
              <a:ext uri="{FF2B5EF4-FFF2-40B4-BE49-F238E27FC236}">
                <a16:creationId xmlns:a16="http://schemas.microsoft.com/office/drawing/2014/main" id="{8070DA0B-C845-0002-4B9B-B1AAB1D7E870}"/>
              </a:ext>
            </a:extLst>
          </p:cNvPr>
          <p:cNvPicPr>
            <a:picLocks noChangeAspect="1"/>
          </p:cNvPicPr>
          <p:nvPr/>
        </p:nvPicPr>
        <p:blipFill>
          <a:blip r:embed="rId3"/>
          <a:stretch>
            <a:fillRect/>
          </a:stretch>
        </p:blipFill>
        <p:spPr>
          <a:xfrm>
            <a:off x="6237924" y="222415"/>
            <a:ext cx="5954076" cy="6198042"/>
          </a:xfrm>
          <a:prstGeom prst="rect">
            <a:avLst/>
          </a:prstGeom>
        </p:spPr>
      </p:pic>
    </p:spTree>
    <p:extLst>
      <p:ext uri="{BB962C8B-B14F-4D97-AF65-F5344CB8AC3E}">
        <p14:creationId xmlns:p14="http://schemas.microsoft.com/office/powerpoint/2010/main" val="3571516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Data Acquisition</a:t>
            </a:r>
          </a:p>
        </p:txBody>
      </p:sp>
    </p:spTree>
    <p:extLst>
      <p:ext uri="{BB962C8B-B14F-4D97-AF65-F5344CB8AC3E}">
        <p14:creationId xmlns:p14="http://schemas.microsoft.com/office/powerpoint/2010/main" val="379728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A2CD4-732A-43E4-BCB9-CBA2055E0AC6}"/>
              </a:ext>
            </a:extLst>
          </p:cNvPr>
          <p:cNvSpPr>
            <a:spLocks noGrp="1"/>
          </p:cNvSpPr>
          <p:nvPr>
            <p:ph type="title"/>
          </p:nvPr>
        </p:nvSpPr>
        <p:spPr>
          <a:xfrm>
            <a:off x="5418553" y="136525"/>
            <a:ext cx="6696075" cy="1909763"/>
          </a:xfrm>
        </p:spPr>
        <p:txBody>
          <a:bodyPr/>
          <a:lstStyle/>
          <a:p>
            <a:r>
              <a:rPr lang="en-US" dirty="0"/>
              <a:t>Building a database:</a:t>
            </a:r>
            <a:br>
              <a:rPr lang="en-US" dirty="0"/>
            </a:br>
            <a:r>
              <a:rPr lang="en-US" dirty="0"/>
              <a:t>Inspecting Data</a:t>
            </a:r>
            <a:br>
              <a:rPr lang="en-US" dirty="0"/>
            </a:br>
            <a:endParaRPr lang="en-US" dirty="0"/>
          </a:p>
        </p:txBody>
      </p:sp>
      <p:sp>
        <p:nvSpPr>
          <p:cNvPr id="3" name="Subtitle 2">
            <a:extLst>
              <a:ext uri="{FF2B5EF4-FFF2-40B4-BE49-F238E27FC236}">
                <a16:creationId xmlns:a16="http://schemas.microsoft.com/office/drawing/2014/main" id="{45FD0450-A909-4CD9-8912-96A19ACEB7CB}"/>
              </a:ext>
            </a:extLst>
          </p:cNvPr>
          <p:cNvSpPr>
            <a:spLocks noGrp="1"/>
          </p:cNvSpPr>
          <p:nvPr>
            <p:ph type="subTitle" idx="1"/>
          </p:nvPr>
        </p:nvSpPr>
        <p:spPr>
          <a:xfrm>
            <a:off x="5524499" y="1636698"/>
            <a:ext cx="6696074" cy="365125"/>
          </a:xfrm>
        </p:spPr>
        <p:txBody>
          <a:bodyPr>
            <a:noAutofit/>
          </a:bodyPr>
          <a:lstStyle/>
          <a:p>
            <a:r>
              <a:rPr lang="en-US" sz="1400" dirty="0"/>
              <a:t>Used to get name/score/country data</a:t>
            </a:r>
          </a:p>
        </p:txBody>
      </p:sp>
      <p:sp>
        <p:nvSpPr>
          <p:cNvPr id="7" name="TextBox 6">
            <a:extLst>
              <a:ext uri="{FF2B5EF4-FFF2-40B4-BE49-F238E27FC236}">
                <a16:creationId xmlns:a16="http://schemas.microsoft.com/office/drawing/2014/main" id="{06644BCA-5D93-D9D9-2979-F31DF6923FF6}"/>
              </a:ext>
            </a:extLst>
          </p:cNvPr>
          <p:cNvSpPr txBox="1"/>
          <p:nvPr/>
        </p:nvSpPr>
        <p:spPr>
          <a:xfrm>
            <a:off x="5496217" y="2046288"/>
            <a:ext cx="6618411" cy="5078313"/>
          </a:xfrm>
          <a:prstGeom prst="rect">
            <a:avLst/>
          </a:prstGeom>
          <a:noFill/>
        </p:spPr>
        <p:txBody>
          <a:bodyPr wrap="square" rtlCol="0">
            <a:spAutoFit/>
          </a:bodyPr>
          <a:lstStyle/>
          <a:p>
            <a:r>
              <a:rPr lang="en-US" sz="1800" dirty="0"/>
              <a:t>Pokémon</a:t>
            </a:r>
            <a:r>
              <a:rPr lang="en-US" dirty="0"/>
              <a:t> provides a public facing leaderboard at </a:t>
            </a:r>
            <a:r>
              <a:rPr lang="en-US" dirty="0">
                <a:hlinkClick r:id="rId3"/>
              </a:rPr>
              <a:t>https://www.pokemon.com/us/play-pokemon/leaderboards/tcg-masters/</a:t>
            </a:r>
            <a:endParaRPr lang="en-US" dirty="0"/>
          </a:p>
          <a:p>
            <a:r>
              <a:rPr lang="en-US" dirty="0"/>
              <a:t>To acquire this data I utilized python to learn about the structure of the html. Once I learnt about the structure of the data I moved the html into added it to my resources. The usable data was a player name, a score and a country name/country code the player comes from.</a:t>
            </a:r>
          </a:p>
          <a:p>
            <a:endParaRPr lang="en-US" dirty="0"/>
          </a:p>
          <a:p>
            <a:r>
              <a:rPr lang="en-US" dirty="0"/>
              <a:t>Notably this did not provide coordinates to each country’s location</a:t>
            </a:r>
            <a:endParaRPr lang="en-US" sz="1800" dirty="0"/>
          </a:p>
          <a:p>
            <a:endParaRPr lang="en-US" dirty="0"/>
          </a:p>
          <a:p>
            <a:endParaRPr lang="en-US" sz="1800" dirty="0"/>
          </a:p>
          <a:p>
            <a:endParaRPr lang="en-US" dirty="0"/>
          </a:p>
          <a:p>
            <a:endParaRPr lang="en-US" sz="1800" dirty="0"/>
          </a:p>
          <a:p>
            <a:endParaRPr lang="en-US" dirty="0"/>
          </a:p>
          <a:p>
            <a:r>
              <a:rPr lang="en-US" sz="1800" dirty="0"/>
              <a:t> </a:t>
            </a:r>
          </a:p>
          <a:p>
            <a:endParaRPr lang="en-AU" dirty="0"/>
          </a:p>
        </p:txBody>
      </p:sp>
      <p:pic>
        <p:nvPicPr>
          <p:cNvPr id="10" name="Picture 9">
            <a:extLst>
              <a:ext uri="{FF2B5EF4-FFF2-40B4-BE49-F238E27FC236}">
                <a16:creationId xmlns:a16="http://schemas.microsoft.com/office/drawing/2014/main" id="{1E02F689-EFA7-A39D-CFA2-C716368E5A46}"/>
              </a:ext>
            </a:extLst>
          </p:cNvPr>
          <p:cNvPicPr>
            <a:picLocks noChangeAspect="1"/>
          </p:cNvPicPr>
          <p:nvPr/>
        </p:nvPicPr>
        <p:blipFill>
          <a:blip r:embed="rId4"/>
          <a:stretch>
            <a:fillRect/>
          </a:stretch>
        </p:blipFill>
        <p:spPr>
          <a:xfrm>
            <a:off x="-29118" y="0"/>
            <a:ext cx="5408839" cy="6858000"/>
          </a:xfrm>
          <a:prstGeom prst="rect">
            <a:avLst/>
          </a:prstGeom>
        </p:spPr>
      </p:pic>
    </p:spTree>
    <p:extLst>
      <p:ext uri="{BB962C8B-B14F-4D97-AF65-F5344CB8AC3E}">
        <p14:creationId xmlns:p14="http://schemas.microsoft.com/office/powerpoint/2010/main" val="744379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A2CD4-732A-43E4-BCB9-CBA2055E0AC6}"/>
              </a:ext>
            </a:extLst>
          </p:cNvPr>
          <p:cNvSpPr>
            <a:spLocks noGrp="1"/>
          </p:cNvSpPr>
          <p:nvPr>
            <p:ph type="title"/>
          </p:nvPr>
        </p:nvSpPr>
        <p:spPr>
          <a:xfrm>
            <a:off x="5297804" y="0"/>
            <a:ext cx="6696075" cy="1909763"/>
          </a:xfrm>
        </p:spPr>
        <p:txBody>
          <a:bodyPr/>
          <a:lstStyle/>
          <a:p>
            <a:r>
              <a:rPr lang="en-US" dirty="0"/>
              <a:t>Building a database:</a:t>
            </a:r>
            <a:br>
              <a:rPr lang="en-US" dirty="0"/>
            </a:br>
            <a:r>
              <a:rPr lang="en-US" dirty="0"/>
              <a:t>Acquiring latitude and longitude</a:t>
            </a:r>
          </a:p>
        </p:txBody>
      </p:sp>
      <p:sp>
        <p:nvSpPr>
          <p:cNvPr id="7" name="TextBox 6">
            <a:extLst>
              <a:ext uri="{FF2B5EF4-FFF2-40B4-BE49-F238E27FC236}">
                <a16:creationId xmlns:a16="http://schemas.microsoft.com/office/drawing/2014/main" id="{06644BCA-5D93-D9D9-2979-F31DF6923FF6}"/>
              </a:ext>
            </a:extLst>
          </p:cNvPr>
          <p:cNvSpPr txBox="1"/>
          <p:nvPr/>
        </p:nvSpPr>
        <p:spPr>
          <a:xfrm>
            <a:off x="5297804" y="2208593"/>
            <a:ext cx="6618411" cy="1754326"/>
          </a:xfrm>
          <a:prstGeom prst="rect">
            <a:avLst/>
          </a:prstGeom>
          <a:noFill/>
        </p:spPr>
        <p:txBody>
          <a:bodyPr wrap="square" rtlCol="0">
            <a:spAutoFit/>
          </a:bodyPr>
          <a:lstStyle/>
          <a:p>
            <a:r>
              <a:rPr lang="en-US" dirty="0"/>
              <a:t>I used </a:t>
            </a:r>
            <a:r>
              <a:rPr lang="en-US" dirty="0" err="1"/>
              <a:t>tadast’s</a:t>
            </a:r>
            <a:r>
              <a:rPr lang="en-US" dirty="0"/>
              <a:t> </a:t>
            </a:r>
            <a:r>
              <a:rPr lang="en-US" dirty="0" err="1"/>
              <a:t>countries_codes_and_coordinates</a:t>
            </a:r>
            <a:r>
              <a:rPr lang="en-US" dirty="0"/>
              <a:t> found at https://gist.github.com/tadast/8827699 which gave a CSV which included Alpha-3 codes, latitude and longitude in its’ data. I converted the document to a </a:t>
            </a:r>
            <a:r>
              <a:rPr lang="en-US" dirty="0" err="1"/>
              <a:t>json</a:t>
            </a:r>
            <a:r>
              <a:rPr lang="en-US" dirty="0"/>
              <a:t> then in python paired the latitude and longitude coordinates with the Pokémon league table data</a:t>
            </a:r>
            <a:endParaRPr lang="en-AU" dirty="0"/>
          </a:p>
        </p:txBody>
      </p:sp>
      <p:sp>
        <p:nvSpPr>
          <p:cNvPr id="10" name="AutoShape 4">
            <a:extLst>
              <a:ext uri="{FF2B5EF4-FFF2-40B4-BE49-F238E27FC236}">
                <a16:creationId xmlns:a16="http://schemas.microsoft.com/office/drawing/2014/main" id="{54E97DA8-6CB2-AAC0-9D8E-C2F138278D7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dirty="0"/>
          </a:p>
        </p:txBody>
      </p:sp>
      <p:pic>
        <p:nvPicPr>
          <p:cNvPr id="5" name="Picture 4">
            <a:extLst>
              <a:ext uri="{FF2B5EF4-FFF2-40B4-BE49-F238E27FC236}">
                <a16:creationId xmlns:a16="http://schemas.microsoft.com/office/drawing/2014/main" id="{CE614FB1-FF61-3840-68D6-5C2A1365D0EC}"/>
              </a:ext>
            </a:extLst>
          </p:cNvPr>
          <p:cNvPicPr>
            <a:picLocks noChangeAspect="1"/>
          </p:cNvPicPr>
          <p:nvPr/>
        </p:nvPicPr>
        <p:blipFill>
          <a:blip r:embed="rId3"/>
          <a:stretch>
            <a:fillRect/>
          </a:stretch>
        </p:blipFill>
        <p:spPr>
          <a:xfrm>
            <a:off x="-25442" y="0"/>
            <a:ext cx="5323246" cy="6858000"/>
          </a:xfrm>
          <a:prstGeom prst="rect">
            <a:avLst/>
          </a:prstGeom>
        </p:spPr>
      </p:pic>
    </p:spTree>
    <p:extLst>
      <p:ext uri="{BB962C8B-B14F-4D97-AF65-F5344CB8AC3E}">
        <p14:creationId xmlns:p14="http://schemas.microsoft.com/office/powerpoint/2010/main" val="2131557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649C-0DD3-F47A-30C7-87CB6A86B118}"/>
              </a:ext>
            </a:extLst>
          </p:cNvPr>
          <p:cNvSpPr>
            <a:spLocks noGrp="1"/>
          </p:cNvSpPr>
          <p:nvPr>
            <p:ph type="title"/>
          </p:nvPr>
        </p:nvSpPr>
        <p:spPr>
          <a:xfrm>
            <a:off x="5903560" y="-444174"/>
            <a:ext cx="6696075" cy="1909763"/>
          </a:xfrm>
        </p:spPr>
        <p:txBody>
          <a:bodyPr/>
          <a:lstStyle/>
          <a:p>
            <a:r>
              <a:rPr lang="en-AU" dirty="0"/>
              <a:t>Building a database</a:t>
            </a:r>
          </a:p>
        </p:txBody>
      </p:sp>
      <p:sp>
        <p:nvSpPr>
          <p:cNvPr id="11" name="TextBox 10">
            <a:extLst>
              <a:ext uri="{FF2B5EF4-FFF2-40B4-BE49-F238E27FC236}">
                <a16:creationId xmlns:a16="http://schemas.microsoft.com/office/drawing/2014/main" id="{941B6382-3E1C-4DAE-8210-542B310E1B47}"/>
              </a:ext>
            </a:extLst>
          </p:cNvPr>
          <p:cNvSpPr txBox="1"/>
          <p:nvPr/>
        </p:nvSpPr>
        <p:spPr>
          <a:xfrm>
            <a:off x="5827105" y="1829668"/>
            <a:ext cx="5827103" cy="923330"/>
          </a:xfrm>
          <a:prstGeom prst="rect">
            <a:avLst/>
          </a:prstGeom>
          <a:noFill/>
        </p:spPr>
        <p:txBody>
          <a:bodyPr wrap="square" rtlCol="0">
            <a:spAutoFit/>
          </a:bodyPr>
          <a:lstStyle/>
          <a:p>
            <a:r>
              <a:rPr lang="en-AU" dirty="0"/>
              <a:t>I took the updated country and coordinate data and then iterated through the player data, storing new values for player count and score and then output them to a </a:t>
            </a:r>
            <a:r>
              <a:rPr lang="en-AU" dirty="0" err="1"/>
              <a:t>json</a:t>
            </a:r>
            <a:endParaRPr lang="en-AU" dirty="0"/>
          </a:p>
        </p:txBody>
      </p:sp>
      <p:pic>
        <p:nvPicPr>
          <p:cNvPr id="5" name="Picture 4">
            <a:extLst>
              <a:ext uri="{FF2B5EF4-FFF2-40B4-BE49-F238E27FC236}">
                <a16:creationId xmlns:a16="http://schemas.microsoft.com/office/drawing/2014/main" id="{9D4686FC-4525-2FCB-4D93-82BBACB2BC21}"/>
              </a:ext>
            </a:extLst>
          </p:cNvPr>
          <p:cNvPicPr>
            <a:picLocks noChangeAspect="1"/>
          </p:cNvPicPr>
          <p:nvPr/>
        </p:nvPicPr>
        <p:blipFill>
          <a:blip r:embed="rId3"/>
          <a:stretch>
            <a:fillRect/>
          </a:stretch>
        </p:blipFill>
        <p:spPr>
          <a:xfrm>
            <a:off x="-469126" y="-10373"/>
            <a:ext cx="6296231" cy="6955837"/>
          </a:xfrm>
          <a:prstGeom prst="rect">
            <a:avLst/>
          </a:prstGeom>
        </p:spPr>
      </p:pic>
    </p:spTree>
    <p:extLst>
      <p:ext uri="{BB962C8B-B14F-4D97-AF65-F5344CB8AC3E}">
        <p14:creationId xmlns:p14="http://schemas.microsoft.com/office/powerpoint/2010/main" val="1255471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649C-0DD3-F47A-30C7-87CB6A86B118}"/>
              </a:ext>
            </a:extLst>
          </p:cNvPr>
          <p:cNvSpPr>
            <a:spLocks noGrp="1"/>
          </p:cNvSpPr>
          <p:nvPr>
            <p:ph type="title"/>
          </p:nvPr>
        </p:nvSpPr>
        <p:spPr>
          <a:xfrm>
            <a:off x="6441352" y="-388514"/>
            <a:ext cx="6696075" cy="1909763"/>
          </a:xfrm>
        </p:spPr>
        <p:txBody>
          <a:bodyPr/>
          <a:lstStyle/>
          <a:p>
            <a:r>
              <a:rPr lang="en-AU" dirty="0"/>
              <a:t>Building a Map</a:t>
            </a:r>
          </a:p>
        </p:txBody>
      </p:sp>
      <p:sp>
        <p:nvSpPr>
          <p:cNvPr id="11" name="TextBox 10">
            <a:extLst>
              <a:ext uri="{FF2B5EF4-FFF2-40B4-BE49-F238E27FC236}">
                <a16:creationId xmlns:a16="http://schemas.microsoft.com/office/drawing/2014/main" id="{941B6382-3E1C-4DAE-8210-542B310E1B47}"/>
              </a:ext>
            </a:extLst>
          </p:cNvPr>
          <p:cNvSpPr txBox="1"/>
          <p:nvPr/>
        </p:nvSpPr>
        <p:spPr>
          <a:xfrm>
            <a:off x="6364897" y="1885328"/>
            <a:ext cx="5827103" cy="2585323"/>
          </a:xfrm>
          <a:prstGeom prst="rect">
            <a:avLst/>
          </a:prstGeom>
          <a:noFill/>
        </p:spPr>
        <p:txBody>
          <a:bodyPr wrap="square" rtlCol="0">
            <a:spAutoFit/>
          </a:bodyPr>
          <a:lstStyle/>
          <a:p>
            <a:r>
              <a:rPr lang="en-AU" dirty="0"/>
              <a:t>Using JavaScript and the leaflet library I iterated through the newly built database to build different marker groups representing a country’s total championship points, player count and the average performance of a player.</a:t>
            </a:r>
          </a:p>
          <a:p>
            <a:endParaRPr lang="en-AU" dirty="0"/>
          </a:p>
          <a:p>
            <a:r>
              <a:rPr lang="en-AU" dirty="0"/>
              <a:t>I then created a map that utilised these different stored values to create map visualisations that were independently viewable</a:t>
            </a:r>
          </a:p>
        </p:txBody>
      </p:sp>
      <p:pic>
        <p:nvPicPr>
          <p:cNvPr id="4" name="Picture 3">
            <a:extLst>
              <a:ext uri="{FF2B5EF4-FFF2-40B4-BE49-F238E27FC236}">
                <a16:creationId xmlns:a16="http://schemas.microsoft.com/office/drawing/2014/main" id="{050A3901-D6BB-CF67-2ED4-3CC691563AF3}"/>
              </a:ext>
            </a:extLst>
          </p:cNvPr>
          <p:cNvPicPr>
            <a:picLocks noChangeAspect="1"/>
          </p:cNvPicPr>
          <p:nvPr/>
        </p:nvPicPr>
        <p:blipFill>
          <a:blip r:embed="rId3"/>
          <a:stretch>
            <a:fillRect/>
          </a:stretch>
        </p:blipFill>
        <p:spPr>
          <a:xfrm>
            <a:off x="0" y="0"/>
            <a:ext cx="5256884" cy="6858000"/>
          </a:xfrm>
          <a:prstGeom prst="rect">
            <a:avLst/>
          </a:prstGeom>
        </p:spPr>
      </p:pic>
    </p:spTree>
    <p:extLst>
      <p:ext uri="{BB962C8B-B14F-4D97-AF65-F5344CB8AC3E}">
        <p14:creationId xmlns:p14="http://schemas.microsoft.com/office/powerpoint/2010/main" val="3981096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Output</a:t>
            </a:r>
            <a:br>
              <a:rPr lang="en-US" dirty="0"/>
            </a:br>
            <a:endParaRPr lang="en-US" dirty="0"/>
          </a:p>
        </p:txBody>
      </p:sp>
    </p:spTree>
    <p:extLst>
      <p:ext uri="{BB962C8B-B14F-4D97-AF65-F5344CB8AC3E}">
        <p14:creationId xmlns:p14="http://schemas.microsoft.com/office/powerpoint/2010/main" val="4046374201"/>
      </p:ext>
    </p:extLst>
  </p:cSld>
  <p:clrMapOvr>
    <a:masterClrMapping/>
  </p:clrMapOvr>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Presentation_tm67328976_Win32_LW_SL_v3" id="{B5A5B451-F186-4F05-917D-430247B33515}" vid="{C0610F80-F57F-4E6B-A096-3AEBDD5FC5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C43685-694E-4579-B109-3C418D49DA6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FD6FE22-81A0-4500-AFD0-342D21BB9A2C}">
  <ds:schemaRefs>
    <ds:schemaRef ds:uri="http://schemas.microsoft.com/sharepoint/v3/contenttype/forms"/>
  </ds:schemaRefs>
</ds:datastoreItem>
</file>

<file path=customXml/itemProps3.xml><?xml version="1.0" encoding="utf-8"?>
<ds:datastoreItem xmlns:ds="http://schemas.openxmlformats.org/officeDocument/2006/customXml" ds:itemID="{CC96B61E-1B64-430F-934F-7D1B900280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{8FFADB80-A5E0-4F16-895D-A761039867BF}tf67328976_win32</Template>
  <TotalTime>625</TotalTime>
  <Words>2758</Words>
  <Application>Microsoft Office PowerPoint</Application>
  <PresentationFormat>Widescreen</PresentationFormat>
  <Paragraphs>192</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Arial Black</vt:lpstr>
      <vt:lpstr>Calibri</vt:lpstr>
      <vt:lpstr>Tenorite</vt:lpstr>
      <vt:lpstr>Times New Roman</vt:lpstr>
      <vt:lpstr>Office Theme</vt:lpstr>
      <vt:lpstr>Mapping the pokemon tcg leaderboard</vt:lpstr>
      <vt:lpstr>Goals</vt:lpstr>
      <vt:lpstr>INTRODUCTION</vt:lpstr>
      <vt:lpstr>Data Acquisition</vt:lpstr>
      <vt:lpstr>Building a database: Inspecting Data </vt:lpstr>
      <vt:lpstr>Building a database: Acquiring latitude and longitude</vt:lpstr>
      <vt:lpstr>Building a database</vt:lpstr>
      <vt:lpstr>Building a Map</vt:lpstr>
      <vt:lpstr>Output </vt:lpstr>
      <vt:lpstr>Output for Total Player Score</vt:lpstr>
      <vt:lpstr>Output analysis</vt:lpstr>
      <vt:lpstr>Output for Total Player Count</vt:lpstr>
      <vt:lpstr>Case study </vt:lpstr>
      <vt:lpstr>Output for Total Player Count</vt:lpstr>
      <vt:lpstr>Income Analysis</vt:lpstr>
      <vt:lpstr>Income Pt1</vt:lpstr>
      <vt:lpstr>Income Pt2</vt:lpstr>
      <vt:lpstr>Output for Income Score</vt:lpstr>
      <vt:lpstr>Output analysis</vt:lpstr>
      <vt:lpstr>Output for Education Score</vt:lpstr>
      <vt:lpstr>Relevance Discussion of study</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Vehicle Adoptation in australia</dc:title>
  <dc:creator>Daniel Hing</dc:creator>
  <cp:lastModifiedBy>Daniel Hing</cp:lastModifiedBy>
  <cp:revision>19</cp:revision>
  <dcterms:created xsi:type="dcterms:W3CDTF">2023-01-31T12:53:15Z</dcterms:created>
  <dcterms:modified xsi:type="dcterms:W3CDTF">2023-05-22T07:22:46Z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